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8" r:id="rId3"/>
    <p:sldId id="269" r:id="rId4"/>
    <p:sldId id="309" r:id="rId5"/>
    <p:sldId id="257" r:id="rId6"/>
    <p:sldId id="258" r:id="rId7"/>
    <p:sldId id="259" r:id="rId8"/>
    <p:sldId id="275" r:id="rId9"/>
    <p:sldId id="276" r:id="rId10"/>
    <p:sldId id="308" r:id="rId11"/>
    <p:sldId id="261" r:id="rId12"/>
    <p:sldId id="271" r:id="rId13"/>
    <p:sldId id="272" r:id="rId14"/>
    <p:sldId id="273" r:id="rId15"/>
    <p:sldId id="274" r:id="rId16"/>
    <p:sldId id="277" r:id="rId17"/>
    <p:sldId id="293" r:id="rId18"/>
    <p:sldId id="294" r:id="rId19"/>
    <p:sldId id="295" r:id="rId20"/>
    <p:sldId id="296" r:id="rId21"/>
    <p:sldId id="297" r:id="rId22"/>
    <p:sldId id="278" r:id="rId23"/>
    <p:sldId id="280" r:id="rId24"/>
    <p:sldId id="279" r:id="rId25"/>
    <p:sldId id="307" r:id="rId26"/>
    <p:sldId id="281" r:id="rId27"/>
    <p:sldId id="282" r:id="rId28"/>
    <p:sldId id="283" r:id="rId29"/>
    <p:sldId id="284" r:id="rId30"/>
    <p:sldId id="285" r:id="rId31"/>
    <p:sldId id="286" r:id="rId32"/>
    <p:sldId id="288" r:id="rId33"/>
    <p:sldId id="298" r:id="rId34"/>
    <p:sldId id="299" r:id="rId35"/>
    <p:sldId id="300" r:id="rId36"/>
    <p:sldId id="301" r:id="rId37"/>
    <p:sldId id="302" r:id="rId38"/>
    <p:sldId id="303" r:id="rId39"/>
    <p:sldId id="289" r:id="rId40"/>
    <p:sldId id="290" r:id="rId41"/>
    <p:sldId id="292" r:id="rId42"/>
    <p:sldId id="263" r:id="rId43"/>
    <p:sldId id="264" r:id="rId44"/>
    <p:sldId id="306" r:id="rId45"/>
    <p:sldId id="26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206" y="2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C2CD6-C2A0-4057-A2D2-E02741570BE2}" type="datetimeFigureOut">
              <a:rPr lang="en-US" smtClean="0"/>
              <a:t>11-Jul-22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A4A5E-6A2F-4249-87D7-49089A0171A6}" type="slidenum">
              <a:rPr lang="en-US" smtClean="0"/>
              <a:t>‹#›</a:t>
            </a:fld>
            <a:endParaRPr lang="en-US"/>
          </a:p>
        </p:txBody>
      </p:sp>
    </p:spTree>
    <p:extLst>
      <p:ext uri="{BB962C8B-B14F-4D97-AF65-F5344CB8AC3E}">
        <p14:creationId xmlns:p14="http://schemas.microsoft.com/office/powerpoint/2010/main" val="694068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22808F-1D19-4C1F-B911-DB645644A85A}" type="datetimeFigureOut">
              <a:rPr lang="en-US" smtClean="0"/>
              <a:t>11-Jul-22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2808F-1D19-4C1F-B911-DB645644A85A}" type="datetimeFigureOut">
              <a:rPr lang="en-US" smtClean="0"/>
              <a:t>11-Jul-22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2808F-1D19-4C1F-B911-DB645644A85A}" type="datetimeFigureOut">
              <a:rPr lang="en-US" smtClean="0"/>
              <a:t>11-Jul-22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2808F-1D19-4C1F-B911-DB645644A85A}" type="datetimeFigureOut">
              <a:rPr lang="en-US" smtClean="0"/>
              <a:t>11-Jul-22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2808F-1D19-4C1F-B911-DB645644A85A}" type="datetimeFigureOut">
              <a:rPr lang="en-US" smtClean="0"/>
              <a:t>11-Jul-22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22808F-1D19-4C1F-B911-DB645644A85A}" type="datetimeFigureOut">
              <a:rPr lang="en-US" smtClean="0"/>
              <a:t>11-Jul-22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22808F-1D19-4C1F-B911-DB645644A85A}" type="datetimeFigureOut">
              <a:rPr lang="en-US" smtClean="0"/>
              <a:t>11-Jul-22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22808F-1D19-4C1F-B911-DB645644A85A}" type="datetimeFigureOut">
              <a:rPr lang="en-US" smtClean="0"/>
              <a:t>11-Jul-22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2808F-1D19-4C1F-B911-DB645644A85A}" type="datetimeFigureOut">
              <a:rPr lang="en-US" smtClean="0"/>
              <a:t>11-Jul-22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2808F-1D19-4C1F-B911-DB645644A85A}" type="datetimeFigureOut">
              <a:rPr lang="en-US" smtClean="0"/>
              <a:t>11-Jul-22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2808F-1D19-4C1F-B911-DB645644A85A}" type="datetimeFigureOut">
              <a:rPr lang="en-US" smtClean="0"/>
              <a:t>11-Jul-22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2808F-1D19-4C1F-B911-DB645644A85A}" type="datetimeFigureOut">
              <a:rPr lang="en-US" smtClean="0"/>
              <a:t>11-Jul-22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E0EA9-89D2-4525-BA34-6E99D479411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 price prediction</a:t>
            </a:r>
          </a:p>
        </p:txBody>
      </p:sp>
      <p:sp>
        <p:nvSpPr>
          <p:cNvPr id="3" name="Subtitle 2"/>
          <p:cNvSpPr>
            <a:spLocks noGrp="1"/>
          </p:cNvSpPr>
          <p:nvPr>
            <p:ph type="subTitle" idx="1"/>
          </p:nvPr>
        </p:nvSpPr>
        <p:spPr>
          <a:xfrm>
            <a:off x="4495800" y="4724400"/>
            <a:ext cx="3962400" cy="1676400"/>
          </a:xfrm>
        </p:spPr>
        <p:txBody>
          <a:bodyPr/>
          <a:lstStyle/>
          <a:p>
            <a:r>
              <a:rPr lang="en-US" dirty="0">
                <a:solidFill>
                  <a:schemeClr val="tx1"/>
                </a:solidFill>
              </a:rPr>
              <a:t>By </a:t>
            </a:r>
          </a:p>
          <a:p>
            <a:r>
              <a:rPr lang="en-US" dirty="0" smtClean="0">
                <a:solidFill>
                  <a:schemeClr val="tx1"/>
                </a:solidFill>
              </a:rPr>
              <a:t>VANISREE P.G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rgbClr val="000000"/>
                </a:solidFill>
                <a:latin typeface="Times New Roman" pitchFamily="18" charset="0"/>
                <a:ea typeface="Times New Roman" panose="02020603050405020304" pitchFamily="18" charset="0"/>
                <a:cs typeface="Times New Roman" pitchFamily="18" charset="0"/>
              </a:rPr>
              <a:t>HARDWARE AND SOFTWARE REQUIREMENTS AND TOOLS USED</a:t>
            </a:r>
            <a:endParaRPr lang="en-US" sz="2400" dirty="0"/>
          </a:p>
        </p:txBody>
      </p:sp>
      <p:sp>
        <p:nvSpPr>
          <p:cNvPr id="3" name="Content Placeholder 2"/>
          <p:cNvSpPr>
            <a:spLocks noGrp="1"/>
          </p:cNvSpPr>
          <p:nvPr>
            <p:ph idx="1"/>
          </p:nvPr>
        </p:nvSpPr>
        <p:spPr>
          <a:xfrm>
            <a:off x="457200" y="1295400"/>
            <a:ext cx="8229600" cy="5562600"/>
          </a:xfrm>
        </p:spPr>
        <p:txBody>
          <a:bodyPr>
            <a:noAutofit/>
          </a:bodyPr>
          <a:lstStyle/>
          <a:p>
            <a:pPr>
              <a:lnSpc>
                <a:spcPct val="170000"/>
              </a:lnSpc>
            </a:pPr>
            <a:r>
              <a:rPr lang="en-US" sz="1800" dirty="0">
                <a:latin typeface="Times New Roman" pitchFamily="18" charset="0"/>
                <a:cs typeface="Times New Roman" pitchFamily="18" charset="0"/>
              </a:rPr>
              <a:t>Hardware used for doing the project is a ‘Laptop’  with high end specification and stable internet connection .while coming to the software part I had used ‘python </a:t>
            </a:r>
            <a:r>
              <a:rPr lang="en-US" sz="1800" dirty="0" err="1">
                <a:latin typeface="Times New Roman" pitchFamily="18" charset="0"/>
                <a:cs typeface="Times New Roman" pitchFamily="18" charset="0"/>
              </a:rPr>
              <a:t>jupyter</a:t>
            </a:r>
            <a:r>
              <a:rPr lang="en-US" sz="1800" dirty="0">
                <a:latin typeface="Times New Roman" pitchFamily="18" charset="0"/>
                <a:cs typeface="Times New Roman" pitchFamily="18" charset="0"/>
              </a:rPr>
              <a:t> notebook’ for do my python program and data analysis.</a:t>
            </a:r>
          </a:p>
          <a:p>
            <a:pPr>
              <a:lnSpc>
                <a:spcPct val="170000"/>
              </a:lnSpc>
            </a:pPr>
            <a:r>
              <a:rPr lang="en-US" sz="1800" dirty="0">
                <a:latin typeface="Times New Roman" pitchFamily="18" charset="0"/>
                <a:cs typeface="Times New Roman" pitchFamily="18" charset="0"/>
              </a:rPr>
              <a:t>Excel file and Microsoft excel are required for the data handling. In  </a:t>
            </a:r>
            <a:r>
              <a:rPr lang="en-US" sz="1800" dirty="0" err="1">
                <a:latin typeface="Times New Roman" pitchFamily="18" charset="0"/>
                <a:cs typeface="Times New Roman" pitchFamily="18" charset="0"/>
              </a:rPr>
              <a:t>jupyter</a:t>
            </a:r>
            <a:r>
              <a:rPr lang="en-US" sz="1800" dirty="0">
                <a:latin typeface="Times New Roman" pitchFamily="18" charset="0"/>
                <a:cs typeface="Times New Roman" pitchFamily="18" charset="0"/>
              </a:rPr>
              <a:t> notebook I had imported lot of python libraries are carried to this project and I have mentioned below detailed.</a:t>
            </a:r>
          </a:p>
          <a:p>
            <a:pPr marL="0" indent="0">
              <a:lnSpc>
                <a:spcPct val="170000"/>
              </a:lnSpc>
              <a:buNone/>
            </a:pPr>
            <a:r>
              <a:rPr lang="en-US" sz="1800" b="1" dirty="0">
                <a:latin typeface="Times New Roman" pitchFamily="18" charset="0"/>
                <a:cs typeface="Times New Roman" pitchFamily="18" charset="0"/>
              </a:rPr>
              <a:t>1.Pandas</a:t>
            </a:r>
            <a:r>
              <a:rPr lang="en-US" sz="1800" dirty="0">
                <a:latin typeface="Times New Roman" pitchFamily="18" charset="0"/>
                <a:cs typeface="Times New Roman" pitchFamily="18" charset="0"/>
              </a:rPr>
              <a:t>-a  library which is used to read the data ,visualization  and analysis   of data. </a:t>
            </a:r>
          </a:p>
          <a:p>
            <a:pPr marL="0" indent="0">
              <a:lnSpc>
                <a:spcPct val="170000"/>
              </a:lnSpc>
              <a:buNone/>
            </a:pPr>
            <a:r>
              <a:rPr lang="en-US" sz="1800" b="1" dirty="0">
                <a:latin typeface="Times New Roman" pitchFamily="18" charset="0"/>
                <a:cs typeface="Times New Roman" pitchFamily="18" charset="0"/>
              </a:rPr>
              <a:t>2.Numpy</a:t>
            </a:r>
            <a:r>
              <a:rPr lang="en-US" sz="1800" dirty="0">
                <a:latin typeface="Times New Roman" pitchFamily="18" charset="0"/>
                <a:cs typeface="Times New Roman" pitchFamily="18" charset="0"/>
              </a:rPr>
              <a:t>-used for working with array and various mathematical operations  in python.</a:t>
            </a:r>
          </a:p>
          <a:p>
            <a:pPr marL="0" indent="0">
              <a:lnSpc>
                <a:spcPct val="170000"/>
              </a:lnSpc>
              <a:buNone/>
            </a:pPr>
            <a:r>
              <a:rPr lang="en-US" sz="1800" b="1" dirty="0">
                <a:latin typeface="Times New Roman" pitchFamily="18" charset="0"/>
                <a:cs typeface="Times New Roman" pitchFamily="18" charset="0"/>
              </a:rPr>
              <a:t>3.Seaborn</a:t>
            </a:r>
            <a:r>
              <a:rPr lang="en-US" sz="1800" dirty="0">
                <a:latin typeface="Times New Roman" pitchFamily="18" charset="0"/>
                <a:cs typeface="Times New Roman" pitchFamily="18" charset="0"/>
              </a:rPr>
              <a:t>- visualization for plotting  different type of plot.</a:t>
            </a:r>
          </a:p>
          <a:p>
            <a:pPr marL="0" indent="0">
              <a:lnSpc>
                <a:spcPct val="170000"/>
              </a:lnSpc>
              <a:buNone/>
            </a:pPr>
            <a:r>
              <a:rPr lang="en-US" sz="1800" b="1" dirty="0">
                <a:latin typeface="Times New Roman" pitchFamily="18" charset="0"/>
                <a:cs typeface="Times New Roman" pitchFamily="18" charset="0"/>
              </a:rPr>
              <a:t>4.Matplotlib</a:t>
            </a:r>
            <a:r>
              <a:rPr lang="en-US" sz="1800" dirty="0">
                <a:latin typeface="Times New Roman" pitchFamily="18" charset="0"/>
                <a:cs typeface="Times New Roman" pitchFamily="18" charset="0"/>
              </a:rPr>
              <a:t>- It provides an object-oriented API for embedding plots into </a:t>
            </a:r>
            <a:r>
              <a:rPr lang="en-US" sz="1800" dirty="0" smtClean="0">
                <a:latin typeface="Times New Roman" pitchFamily="18" charset="0"/>
                <a:cs typeface="Times New Roman" pitchFamily="18" charset="0"/>
              </a:rPr>
              <a:t>applications</a:t>
            </a:r>
          </a:p>
          <a:p>
            <a:pPr marL="0" indent="0">
              <a:lnSpc>
                <a:spcPct val="170000"/>
              </a:lnSpc>
              <a:buNone/>
            </a:pPr>
            <a:r>
              <a:rPr lang="en-US" sz="1800" b="1" dirty="0" smtClean="0">
                <a:latin typeface="Times New Roman" pitchFamily="18" charset="0"/>
                <a:cs typeface="Times New Roman" pitchFamily="18" charset="0"/>
              </a:rPr>
              <a:t>5.Selenium</a:t>
            </a:r>
            <a:r>
              <a:rPr lang="en-US" sz="1800" dirty="0" smtClean="0">
                <a:latin typeface="Times New Roman" pitchFamily="18" charset="0"/>
                <a:cs typeface="Times New Roman" pitchFamily="18" charset="0"/>
              </a:rPr>
              <a:t>- to scrape the data</a:t>
            </a:r>
            <a:endParaRPr lang="en-US" sz="1800" dirty="0"/>
          </a:p>
        </p:txBody>
      </p:sp>
    </p:spTree>
    <p:extLst>
      <p:ext uri="{BB962C8B-B14F-4D97-AF65-F5344CB8AC3E}">
        <p14:creationId xmlns:p14="http://schemas.microsoft.com/office/powerpoint/2010/main" val="46609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MODELS USED</a:t>
            </a:r>
            <a:br>
              <a:rPr lang="en-US" dirty="0"/>
            </a:br>
            <a:endParaRPr lang="en-US" dirty="0"/>
          </a:p>
        </p:txBody>
      </p:sp>
      <p:sp>
        <p:nvSpPr>
          <p:cNvPr id="5" name="Content Placeholder 4"/>
          <p:cNvSpPr>
            <a:spLocks noGrp="1"/>
          </p:cNvSpPr>
          <p:nvPr>
            <p:ph idx="1"/>
          </p:nvPr>
        </p:nvSpPr>
        <p:spPr>
          <a:xfrm>
            <a:off x="457200" y="1600200"/>
            <a:ext cx="8229600" cy="4953000"/>
          </a:xfrm>
        </p:spPr>
        <p:txBody>
          <a:bodyPr>
            <a:normAutofit fontScale="92500" lnSpcReduction="10000"/>
          </a:bodyPr>
          <a:lstStyle/>
          <a:p>
            <a:pPr marL="400050" indent="-285750">
              <a:lnSpc>
                <a:spcPct val="107000"/>
              </a:lnSpc>
              <a:spcAft>
                <a:spcPts val="800"/>
              </a:spcAft>
            </a:pPr>
            <a:r>
              <a:rPr lang="en-IN" sz="2000" dirty="0">
                <a:effectLst/>
                <a:latin typeface="Times New Roman" pitchFamily="18" charset="0"/>
                <a:ea typeface="Calibri" panose="020F0502020204030204" pitchFamily="34" charset="0"/>
                <a:cs typeface="Times New Roman" pitchFamily="18" charset="0"/>
              </a:rPr>
              <a:t>Regression  Model with following algorithms</a:t>
            </a:r>
          </a:p>
          <a:p>
            <a:pPr marL="800100" lvl="1">
              <a:lnSpc>
                <a:spcPct val="107000"/>
              </a:lnSpc>
              <a:spcAft>
                <a:spcPts val="800"/>
              </a:spcAft>
            </a:pPr>
            <a:r>
              <a:rPr lang="en-IN" sz="2000" dirty="0">
                <a:latin typeface="Times New Roman" pitchFamily="18" charset="0"/>
                <a:cs typeface="Times New Roman" pitchFamily="18" charset="0"/>
              </a:rPr>
              <a:t>Linear Regression</a:t>
            </a:r>
          </a:p>
          <a:p>
            <a:pPr marL="800100" lvl="1">
              <a:lnSpc>
                <a:spcPct val="107000"/>
              </a:lnSpc>
              <a:spcAft>
                <a:spcPts val="800"/>
              </a:spcAft>
            </a:pPr>
            <a:r>
              <a:rPr lang="en-IN" sz="2000" dirty="0" err="1">
                <a:latin typeface="Times New Roman" pitchFamily="18" charset="0"/>
                <a:cs typeface="Times New Roman" pitchFamily="18" charset="0"/>
              </a:rPr>
              <a:t>DecisionTreeRegressor</a:t>
            </a:r>
            <a:endParaRPr lang="en-IN" sz="2000" dirty="0">
              <a:latin typeface="Times New Roman" pitchFamily="18" charset="0"/>
              <a:cs typeface="Times New Roman" pitchFamily="18" charset="0"/>
            </a:endParaRPr>
          </a:p>
          <a:p>
            <a:pPr marL="800100" lvl="1">
              <a:lnSpc>
                <a:spcPct val="107000"/>
              </a:lnSpc>
              <a:spcAft>
                <a:spcPts val="800"/>
              </a:spcAft>
            </a:pPr>
            <a:r>
              <a:rPr lang="en-IN" sz="2000" dirty="0">
                <a:effectLst/>
                <a:latin typeface="Times New Roman" pitchFamily="18" charset="0"/>
                <a:ea typeface="Calibri" panose="020F0502020204030204" pitchFamily="34" charset="0"/>
                <a:cs typeface="Times New Roman" pitchFamily="18" charset="0"/>
              </a:rPr>
              <a:t>Random forest regressor </a:t>
            </a:r>
          </a:p>
          <a:p>
            <a:pPr marL="800100" lvl="1">
              <a:lnSpc>
                <a:spcPct val="107000"/>
              </a:lnSpc>
              <a:spcAft>
                <a:spcPts val="800"/>
              </a:spcAft>
            </a:pPr>
            <a:r>
              <a:rPr lang="en-IN" sz="2000" dirty="0">
                <a:effectLst/>
                <a:latin typeface="Times New Roman" pitchFamily="18" charset="0"/>
                <a:ea typeface="Calibri" panose="020F0502020204030204" pitchFamily="34" charset="0"/>
                <a:cs typeface="Times New Roman" pitchFamily="18" charset="0"/>
              </a:rPr>
              <a:t>Gradient  Boosting </a:t>
            </a:r>
            <a:r>
              <a:rPr lang="en-IN" sz="2000" dirty="0" err="1" smtClean="0">
                <a:effectLst/>
                <a:latin typeface="Times New Roman" pitchFamily="18" charset="0"/>
                <a:ea typeface="Calibri" panose="020F0502020204030204" pitchFamily="34" charset="0"/>
                <a:cs typeface="Times New Roman" pitchFamily="18" charset="0"/>
              </a:rPr>
              <a:t>Regressor</a:t>
            </a:r>
            <a:endParaRPr lang="en-IN" sz="2000" dirty="0" smtClean="0">
              <a:effectLst/>
              <a:latin typeface="Times New Roman" pitchFamily="18" charset="0"/>
              <a:ea typeface="Calibri" panose="020F0502020204030204" pitchFamily="34" charset="0"/>
              <a:cs typeface="Times New Roman" pitchFamily="18" charset="0"/>
            </a:endParaRPr>
          </a:p>
          <a:p>
            <a:pPr marL="800100" lvl="1">
              <a:lnSpc>
                <a:spcPct val="107000"/>
              </a:lnSpc>
              <a:spcAft>
                <a:spcPts val="800"/>
              </a:spcAft>
            </a:pPr>
            <a:r>
              <a:rPr lang="en-IN" sz="2000" dirty="0" smtClean="0"/>
              <a:t>Ridge</a:t>
            </a:r>
            <a:endParaRPr lang="en-IN" sz="20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000" dirty="0" smtClean="0">
                <a:effectLst/>
                <a:latin typeface="Times New Roman" pitchFamily="18" charset="0"/>
                <a:ea typeface="Calibri" panose="020F0502020204030204" pitchFamily="34" charset="0"/>
                <a:cs typeface="Times New Roman" pitchFamily="18" charset="0"/>
              </a:rPr>
              <a:t>Evaluation </a:t>
            </a:r>
            <a:r>
              <a:rPr lang="en-IN" sz="2000" dirty="0">
                <a:effectLst/>
                <a:latin typeface="Times New Roman" pitchFamily="18" charset="0"/>
                <a:ea typeface="Calibri" panose="020F0502020204030204" pitchFamily="34" charset="0"/>
                <a:cs typeface="Times New Roman" pitchFamily="18" charset="0"/>
              </a:rPr>
              <a:t>metrics </a:t>
            </a:r>
          </a:p>
          <a:p>
            <a:pPr lvl="1" indent="-342900">
              <a:lnSpc>
                <a:spcPct val="107000"/>
              </a:lnSpc>
              <a:spcAft>
                <a:spcPts val="800"/>
              </a:spcAft>
              <a:buFont typeface="Symbol" panose="05050102010706020507" pitchFamily="18" charset="2"/>
              <a:buChar char=""/>
              <a:tabLst>
                <a:tab pos="914400" algn="l"/>
              </a:tabLst>
            </a:pPr>
            <a:r>
              <a:rPr lang="en-IN" sz="2000" dirty="0">
                <a:effectLst/>
                <a:latin typeface="Times New Roman" pitchFamily="18" charset="0"/>
                <a:ea typeface="Calibri" panose="020F0502020204030204" pitchFamily="34" charset="0"/>
                <a:cs typeface="Times New Roman" pitchFamily="18" charset="0"/>
              </a:rPr>
              <a:t>Mean square error </a:t>
            </a:r>
          </a:p>
          <a:p>
            <a:pPr lvl="1" indent="-342900">
              <a:lnSpc>
                <a:spcPct val="107000"/>
              </a:lnSpc>
              <a:spcAft>
                <a:spcPts val="800"/>
              </a:spcAft>
              <a:buFont typeface="Symbol" panose="05050102010706020507" pitchFamily="18" charset="2"/>
              <a:buChar char=""/>
              <a:tabLst>
                <a:tab pos="914400" algn="l"/>
              </a:tabLst>
            </a:pPr>
            <a:r>
              <a:rPr lang="en-IN" sz="2000" dirty="0">
                <a:effectLst/>
                <a:latin typeface="Times New Roman" pitchFamily="18" charset="0"/>
                <a:ea typeface="Calibri" panose="020F0502020204030204" pitchFamily="34" charset="0"/>
                <a:cs typeface="Times New Roman" pitchFamily="18" charset="0"/>
              </a:rPr>
              <a:t>Mean absolute error </a:t>
            </a:r>
          </a:p>
          <a:p>
            <a:pPr lvl="1" indent="-342900">
              <a:lnSpc>
                <a:spcPct val="107000"/>
              </a:lnSpc>
              <a:spcAft>
                <a:spcPts val="800"/>
              </a:spcAft>
              <a:buFont typeface="Symbol" panose="05050102010706020507" pitchFamily="18" charset="2"/>
              <a:buChar char=""/>
              <a:tabLst>
                <a:tab pos="914400" algn="l"/>
              </a:tabLst>
            </a:pPr>
            <a:r>
              <a:rPr lang="en-IN" sz="2000" dirty="0">
                <a:effectLst/>
                <a:latin typeface="Times New Roman" pitchFamily="18" charset="0"/>
                <a:ea typeface="Calibri" panose="020F0502020204030204" pitchFamily="34" charset="0"/>
                <a:cs typeface="Times New Roman" pitchFamily="18" charset="0"/>
              </a:rPr>
              <a:t>R2 score</a:t>
            </a:r>
          </a:p>
          <a:p>
            <a:pPr lvl="1" indent="-342900">
              <a:lnSpc>
                <a:spcPct val="107000"/>
              </a:lnSpc>
              <a:spcAft>
                <a:spcPts val="800"/>
              </a:spcAft>
              <a:buFont typeface="Symbol" panose="05050102010706020507" pitchFamily="18" charset="2"/>
              <a:buChar char=""/>
              <a:tabLst>
                <a:tab pos="914400" algn="l"/>
              </a:tabLst>
            </a:pPr>
            <a:r>
              <a:rPr lang="en-IN" sz="2000" dirty="0">
                <a:effectLst/>
                <a:latin typeface="Times New Roman" pitchFamily="18" charset="0"/>
                <a:ea typeface="Calibri" panose="020F0502020204030204" pitchFamily="34" charset="0"/>
                <a:cs typeface="Times New Roman" pitchFamily="18" charset="0"/>
              </a:rPr>
              <a:t>Root Mean Squared Error</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FEA93-303D-44A0-B46C-1A22E9BDAB82}"/>
              </a:ext>
            </a:extLst>
          </p:cNvPr>
          <p:cNvSpPr>
            <a:spLocks noGrp="1"/>
          </p:cNvSpPr>
          <p:nvPr>
            <p:ph type="title"/>
          </p:nvPr>
        </p:nvSpPr>
        <p:spPr/>
        <p:txBody>
          <a:bodyPr>
            <a:normAutofit fontScale="90000"/>
          </a:bodyPr>
          <a:lstStyle/>
          <a:p>
            <a:r>
              <a:rPr lang="en-IN" sz="4400" dirty="0">
                <a:effectLst/>
                <a:latin typeface="Constantia" panose="02030602050306030303" pitchFamily="18" charset="0"/>
                <a:ea typeface="Calibri" panose="020F0502020204030204" pitchFamily="34" charset="0"/>
                <a:cs typeface="Calibri" panose="020F0502020204030204" pitchFamily="34" charset="0"/>
              </a:rPr>
              <a:t>Testing of Identified Approaches (Algorithms)</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47689BD3-4862-4FDC-8F09-AD0498D1B775}"/>
              </a:ext>
            </a:extLst>
          </p:cNvPr>
          <p:cNvSpPr>
            <a:spLocks noGrp="1"/>
          </p:cNvSpPr>
          <p:nvPr>
            <p:ph idx="1"/>
          </p:nvPr>
        </p:nvSpPr>
        <p:spPr/>
        <p:txBody>
          <a:bodyPr/>
          <a:lstStyle/>
          <a:p>
            <a:pPr marL="114300" indent="0">
              <a:lnSpc>
                <a:spcPct val="107000"/>
              </a:lnSpc>
              <a:buNone/>
            </a:pPr>
            <a:r>
              <a:rPr lang="en-IN" sz="1800" dirty="0">
                <a:effectLst/>
                <a:latin typeface="Constantia" panose="02030602050306030303" pitchFamily="18" charset="0"/>
                <a:ea typeface="Calibri" panose="020F0502020204030204" pitchFamily="34" charset="0"/>
                <a:cs typeface="Calibri" panose="020F0502020204030204" pitchFamily="34" charset="0"/>
              </a:rPr>
              <a:t>Listing down all the algorithms used for the training and testing.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LR=</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LinearRegression</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DT=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DecisionTreeRegressor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GBR=</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GradientBoostingRegressor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rf</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spcAft>
                <a:spcPts val="800"/>
              </a:spcAft>
              <a:buFont typeface="Symbol" panose="05050102010706020507" pitchFamily="18" charset="2"/>
              <a:buChar char=""/>
            </a:pPr>
            <a:r>
              <a:rPr lang="en-IN" sz="1800" dirty="0">
                <a:latin typeface="Calibri" panose="020F0502020204030204" pitchFamily="34" charset="0"/>
                <a:ea typeface="Calibri" panose="020F0502020204030204" pitchFamily="34" charset="0"/>
                <a:cs typeface="Times New Roman" panose="02020603050405020304" pitchFamily="18" charset="0"/>
              </a:rPr>
              <a:t>R=Ridge()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5872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047C0-6A94-4B18-857A-ED2DCDF2D648}"/>
              </a:ext>
            </a:extLst>
          </p:cNvPr>
          <p:cNvSpPr>
            <a:spLocks noGrp="1"/>
          </p:cNvSpPr>
          <p:nvPr>
            <p:ph type="title"/>
          </p:nvPr>
        </p:nvSpPr>
        <p:spPr/>
        <p:txBody>
          <a:bodyPr>
            <a:normAutofit fontScale="90000"/>
          </a:bodyPr>
          <a:lstStyle/>
          <a:p>
            <a:r>
              <a:rPr lang="en-IN" dirty="0">
                <a:latin typeface="Constantia" panose="02030602050306030303" pitchFamily="18" charset="0"/>
                <a:ea typeface="Calibri" panose="020F0502020204030204" pitchFamily="34" charset="0"/>
                <a:cs typeface="Calibri" panose="020F0502020204030204" pitchFamily="34" charset="0"/>
              </a:rPr>
              <a:t>Run and Evaluate selected </a:t>
            </a:r>
            <a:r>
              <a:rPr lang="en-IN" dirty="0" smtClean="0">
                <a:latin typeface="Constantia" panose="02030602050306030303" pitchFamily="18" charset="0"/>
                <a:ea typeface="Calibri" panose="020F0502020204030204" pitchFamily="34" charset="0"/>
                <a:cs typeface="Calibri" panose="020F0502020204030204" pitchFamily="34" charset="0"/>
              </a:rPr>
              <a:t>models</a:t>
            </a:r>
            <a:r>
              <a:rPr lang="en-IN" dirty="0" smtClean="0">
                <a:latin typeface="Calibri" panose="020F0502020204030204" pitchFamily="34" charset="0"/>
                <a:ea typeface="Calibri" panose="020F0502020204030204" pitchFamily="34" charset="0"/>
                <a:cs typeface="Times New Roman" panose="02020603050405020304" pitchFamily="18" charset="0"/>
              </a:rPr>
              <a:t/>
            </a:r>
            <a:br>
              <a:rPr lang="en-IN" dirty="0" smtClean="0">
                <a:latin typeface="Calibri" panose="020F0502020204030204" pitchFamily="34" charset="0"/>
                <a:ea typeface="Calibri" panose="020F0502020204030204" pitchFamily="34" charset="0"/>
                <a:cs typeface="Times New Roman" panose="02020603050405020304" pitchFamily="18" charset="0"/>
              </a:rPr>
            </a:br>
            <a:r>
              <a:rPr lang="en-IN" sz="2700" dirty="0" smtClean="0">
                <a:latin typeface="Times New Roman" pitchFamily="18" charset="0"/>
                <a:ea typeface="Calibri" panose="020F0502020204030204" pitchFamily="34" charset="0"/>
                <a:cs typeface="Times New Roman" pitchFamily="18" charset="0"/>
              </a:rPr>
              <a:t>1.Linear </a:t>
            </a:r>
            <a:r>
              <a:rPr lang="en-IN" sz="2700" dirty="0" err="1">
                <a:latin typeface="Times New Roman" pitchFamily="18" charset="0"/>
                <a:ea typeface="Calibri" panose="020F0502020204030204" pitchFamily="34" charset="0"/>
                <a:cs typeface="Times New Roman" pitchFamily="18" charset="0"/>
              </a:rPr>
              <a:t>Regressor</a:t>
            </a:r>
            <a:r>
              <a:rPr lang="en-IN" sz="2700" dirty="0">
                <a:latin typeface="Times New Roman" pitchFamily="18" charset="0"/>
                <a:ea typeface="Calibri" panose="020F0502020204030204" pitchFamily="34" charset="0"/>
                <a:cs typeface="Times New Roman" pitchFamily="18" charset="0"/>
              </a:rPr>
              <a:t> </a:t>
            </a:r>
            <a:br>
              <a:rPr lang="en-IN" sz="2700" dirty="0">
                <a:latin typeface="Times New Roman" pitchFamily="18" charset="0"/>
                <a:ea typeface="Calibri" panose="020F0502020204030204" pitchFamily="34" charset="0"/>
                <a:cs typeface="Times New Roman" pitchFamily="18" charset="0"/>
              </a:rPr>
            </a:br>
            <a:endParaRPr lang="en-IN" sz="27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A2F70118-81A0-4DAF-A0CF-83709D4BBAA5}"/>
              </a:ext>
            </a:extLst>
          </p:cNvPr>
          <p:cNvSpPr>
            <a:spLocks noGrp="1"/>
          </p:cNvSpPr>
          <p:nvPr>
            <p:ph idx="1"/>
          </p:nvPr>
        </p:nvSpPr>
        <p:spPr/>
        <p:txBody>
          <a:bodyPr/>
          <a:lstStyle/>
          <a:p>
            <a:pPr marL="457200">
              <a:lnSpc>
                <a:spcPct val="107000"/>
              </a:lnSpc>
              <a:spcAft>
                <a:spcPts val="800"/>
              </a:spcAft>
            </a:pPr>
            <a:r>
              <a:rPr lang="en-IN" sz="1800" dirty="0" smtClean="0">
                <a:effectLst/>
                <a:latin typeface="Constantia" panose="02030602050306030303" pitchFamily="18" charset="0"/>
                <a:ea typeface="Calibri" panose="020F0502020204030204" pitchFamily="34" charset="0"/>
                <a:cs typeface="Calibri" panose="020F0502020204030204" pitchFamily="34" charset="0"/>
              </a:rPr>
              <a:t>Describe </a:t>
            </a:r>
            <a:r>
              <a:rPr lang="en-IN" sz="1800" dirty="0">
                <a:effectLst/>
                <a:latin typeface="Constantia" panose="02030602050306030303" pitchFamily="18" charset="0"/>
                <a:ea typeface="Calibri" panose="020F0502020204030204" pitchFamily="34" charset="0"/>
                <a:cs typeface="Calibri" panose="020F0502020204030204" pitchFamily="34" charset="0"/>
              </a:rPr>
              <a:t>all the algorithms used along with the snapshot of their code and what were the results observed over different evaluation metrics.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p:cNvPicPr/>
          <p:nvPr/>
        </p:nvPicPr>
        <p:blipFill rotWithShape="1">
          <a:blip r:embed="rId2"/>
          <a:srcRect t="28698" b="18228"/>
          <a:stretch/>
        </p:blipFill>
        <p:spPr bwMode="auto">
          <a:xfrm>
            <a:off x="304800" y="2362200"/>
            <a:ext cx="8077200" cy="327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11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BA1B12D-FAB7-464A-B986-933223DD12E1}"/>
              </a:ext>
            </a:extLst>
          </p:cNvPr>
          <p:cNvSpPr txBox="1"/>
          <p:nvPr/>
        </p:nvSpPr>
        <p:spPr>
          <a:xfrm>
            <a:off x="1905000" y="350958"/>
            <a:ext cx="5791200" cy="519758"/>
          </a:xfrm>
          <a:prstGeom prst="rect">
            <a:avLst/>
          </a:prstGeom>
          <a:noFill/>
        </p:spPr>
        <p:txBody>
          <a:bodyPr wrap="square">
            <a:spAutoFit/>
          </a:bodyPr>
          <a:lstStyle/>
          <a:p>
            <a:pPr marL="457200" algn="ctr">
              <a:lnSpc>
                <a:spcPct val="107000"/>
              </a:lnSpc>
              <a:spcAft>
                <a:spcPts val="800"/>
              </a:spcAft>
            </a:pPr>
            <a:r>
              <a:rPr lang="en-IN" sz="2800" b="1" dirty="0">
                <a:effectLst/>
                <a:latin typeface="Times New Roman" pitchFamily="18" charset="0"/>
                <a:ea typeface="Cambria Math" pitchFamily="18" charset="0"/>
                <a:cs typeface="Times New Roman" pitchFamily="18" charset="0"/>
              </a:rPr>
              <a:t>2.Random </a:t>
            </a:r>
            <a:r>
              <a:rPr lang="en-IN" sz="2800" b="1" dirty="0" smtClean="0">
                <a:effectLst/>
                <a:latin typeface="Times New Roman" pitchFamily="18" charset="0"/>
                <a:ea typeface="Cambria Math" pitchFamily="18" charset="0"/>
                <a:cs typeface="Times New Roman" pitchFamily="18" charset="0"/>
              </a:rPr>
              <a:t>Forest </a:t>
            </a:r>
            <a:r>
              <a:rPr lang="en-IN" sz="2800" b="1" dirty="0" err="1" smtClean="0">
                <a:effectLst/>
                <a:latin typeface="Times New Roman" pitchFamily="18" charset="0"/>
                <a:ea typeface="Cambria Math" pitchFamily="18" charset="0"/>
                <a:cs typeface="Times New Roman" pitchFamily="18" charset="0"/>
              </a:rPr>
              <a:t>Regressor</a:t>
            </a:r>
            <a:endParaRPr lang="en-IN" sz="2800" b="1" dirty="0">
              <a:effectLst/>
              <a:latin typeface="Times New Roman" pitchFamily="18" charset="0"/>
              <a:ea typeface="Cambria Math" pitchFamily="18" charset="0"/>
              <a:cs typeface="Times New Roman" pitchFamily="18" charset="0"/>
            </a:endParaRPr>
          </a:p>
        </p:txBody>
      </p:sp>
      <p:pic>
        <p:nvPicPr>
          <p:cNvPr id="9" name="Picture 8"/>
          <p:cNvPicPr/>
          <p:nvPr/>
        </p:nvPicPr>
        <p:blipFill rotWithShape="1">
          <a:blip r:embed="rId2"/>
          <a:srcRect l="5657" t="27810" r="24792" b="5658"/>
          <a:stretch/>
        </p:blipFill>
        <p:spPr bwMode="auto">
          <a:xfrm>
            <a:off x="87683" y="1344884"/>
            <a:ext cx="85344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664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3852DB2-F37E-4D99-953C-31EC8CD9ED4E}"/>
              </a:ext>
            </a:extLst>
          </p:cNvPr>
          <p:cNvSpPr txBox="1"/>
          <p:nvPr/>
        </p:nvSpPr>
        <p:spPr>
          <a:xfrm>
            <a:off x="1828800" y="685800"/>
            <a:ext cx="4572000" cy="522259"/>
          </a:xfrm>
          <a:prstGeom prst="rect">
            <a:avLst/>
          </a:prstGeom>
          <a:noFill/>
        </p:spPr>
        <p:txBody>
          <a:bodyPr wrap="square">
            <a:spAutoFit/>
          </a:bodyPr>
          <a:lstStyle/>
          <a:p>
            <a:pPr marL="457200" algn="ctr">
              <a:lnSpc>
                <a:spcPct val="107000"/>
              </a:lnSpc>
              <a:spcAft>
                <a:spcPts val="800"/>
              </a:spcAft>
            </a:pPr>
            <a:r>
              <a:rPr lang="en-IN" sz="2800" b="1" dirty="0">
                <a:effectLst/>
                <a:latin typeface="Times New Roman" pitchFamily="18" charset="0"/>
                <a:ea typeface="Calibri" panose="020F0502020204030204" pitchFamily="34" charset="0"/>
                <a:cs typeface="Times New Roman" pitchFamily="18" charset="0"/>
              </a:rPr>
              <a:t>3. Decision Tree</a:t>
            </a:r>
          </a:p>
        </p:txBody>
      </p:sp>
      <p:pic>
        <p:nvPicPr>
          <p:cNvPr id="9" name="Content Placeholder 8"/>
          <p:cNvPicPr>
            <a:picLocks noGrp="1"/>
          </p:cNvPicPr>
          <p:nvPr>
            <p:ph idx="1"/>
          </p:nvPr>
        </p:nvPicPr>
        <p:blipFill rotWithShape="1">
          <a:blip r:embed="rId2"/>
          <a:srcRect l="4992" t="27809" r="25790" b="16549"/>
          <a:stretch/>
        </p:blipFill>
        <p:spPr bwMode="auto">
          <a:xfrm>
            <a:off x="533400" y="1219200"/>
            <a:ext cx="8229600" cy="41148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3"/>
          <a:srcRect l="5990" t="56509" r="17471" b="21745"/>
          <a:stretch/>
        </p:blipFill>
        <p:spPr bwMode="auto">
          <a:xfrm>
            <a:off x="892479" y="5105400"/>
            <a:ext cx="7543799" cy="114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46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6FB54-D3A0-4983-A593-8E09C2B1D646}"/>
              </a:ext>
            </a:extLst>
          </p:cNvPr>
          <p:cNvSpPr>
            <a:spLocks noGrp="1"/>
          </p:cNvSpPr>
          <p:nvPr>
            <p:ph type="title"/>
          </p:nvPr>
        </p:nvSpPr>
        <p:spPr/>
        <p:txBody>
          <a:bodyPr/>
          <a:lstStyle/>
          <a:p>
            <a:r>
              <a:rPr lang="en-IN" sz="2800" b="1" dirty="0">
                <a:latin typeface="Times New Roman" pitchFamily="18" charset="0"/>
                <a:cs typeface="Times New Roman" pitchFamily="18" charset="0"/>
              </a:rPr>
              <a:t>4.GradientBoostingRegressor</a:t>
            </a:r>
            <a:endParaRPr lang="en-IN" sz="2800" dirty="0">
              <a:latin typeface="Times New Roman" pitchFamily="18" charset="0"/>
              <a:cs typeface="Times New Roman" pitchFamily="18" charset="0"/>
            </a:endParaRPr>
          </a:p>
        </p:txBody>
      </p:sp>
      <p:pic>
        <p:nvPicPr>
          <p:cNvPr id="5" name="Picture 4"/>
          <p:cNvPicPr/>
          <p:nvPr/>
        </p:nvPicPr>
        <p:blipFill rotWithShape="1">
          <a:blip r:embed="rId2"/>
          <a:srcRect l="4492" t="27811" r="18802" b="19802"/>
          <a:stretch/>
        </p:blipFill>
        <p:spPr bwMode="auto">
          <a:xfrm>
            <a:off x="457200" y="1676400"/>
            <a:ext cx="8153400" cy="32004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4583" t="48642" r="49028" b="29617"/>
          <a:stretch/>
        </p:blipFill>
        <p:spPr bwMode="auto">
          <a:xfrm>
            <a:off x="685800" y="4876800"/>
            <a:ext cx="6781800" cy="114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575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sz="2800" dirty="0">
                <a:latin typeface="Times New Roman" pitchFamily="18" charset="0"/>
                <a:cs typeface="Times New Roman" pitchFamily="18" charset="0"/>
              </a:rPr>
              <a:t>5.</a:t>
            </a:r>
            <a:r>
              <a:rPr lang="en-IN" sz="2800" b="1" dirty="0">
                <a:latin typeface="Times New Roman" pitchFamily="18" charset="0"/>
                <a:cs typeface="Times New Roman" pitchFamily="18" charset="0"/>
              </a:rPr>
              <a:t>Ridge regression</a:t>
            </a:r>
            <a:endParaRPr lang="en-US" sz="2800" dirty="0">
              <a:latin typeface="Times New Roman" pitchFamily="18" charset="0"/>
              <a:cs typeface="Times New Roman" pitchFamily="18" charset="0"/>
            </a:endParaRPr>
          </a:p>
        </p:txBody>
      </p:sp>
      <p:pic>
        <p:nvPicPr>
          <p:cNvPr id="4" name="Content Placeholder 3"/>
          <p:cNvPicPr>
            <a:picLocks noGrp="1"/>
          </p:cNvPicPr>
          <p:nvPr>
            <p:ph idx="1"/>
          </p:nvPr>
        </p:nvPicPr>
        <p:blipFill rotWithShape="1">
          <a:blip r:embed="rId2"/>
          <a:srcRect l="3750" t="24953" r="21667" b="5185"/>
          <a:stretch/>
        </p:blipFill>
        <p:spPr bwMode="auto">
          <a:xfrm>
            <a:off x="457200" y="1524000"/>
            <a:ext cx="8229600" cy="4876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4417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Hyper parameter tuning</a:t>
            </a:r>
            <a:r>
              <a:rPr lang="en-US" b="1" dirty="0"/>
              <a:t/>
            </a:r>
            <a:br>
              <a:rPr lang="en-US" b="1" dirty="0"/>
            </a:br>
            <a:r>
              <a:rPr lang="en-US" sz="2700" b="1" dirty="0" smtClean="0"/>
              <a:t>1.GradientBoostingRegressor</a:t>
            </a:r>
            <a:endParaRPr lang="en-US" sz="2700" b="1" dirty="0"/>
          </a:p>
        </p:txBody>
      </p:sp>
      <p:pic>
        <p:nvPicPr>
          <p:cNvPr id="4" name="Content Placeholder 3"/>
          <p:cNvPicPr>
            <a:picLocks noGrp="1"/>
          </p:cNvPicPr>
          <p:nvPr>
            <p:ph idx="1"/>
          </p:nvPr>
        </p:nvPicPr>
        <p:blipFill rotWithShape="1">
          <a:blip r:embed="rId2"/>
          <a:srcRect l="7068" t="26749" r="22556" b="13602"/>
          <a:stretch/>
        </p:blipFill>
        <p:spPr bwMode="auto">
          <a:xfrm>
            <a:off x="457200" y="1902361"/>
            <a:ext cx="8229600" cy="39216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228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2.DecisionTreeRegressor</a:t>
            </a:r>
            <a:r>
              <a:rPr lang="en-US" dirty="0"/>
              <a:t/>
            </a:r>
            <a:br>
              <a:rPr lang="en-US" dirty="0"/>
            </a:br>
            <a:endParaRPr lang="en-US" dirty="0"/>
          </a:p>
        </p:txBody>
      </p:sp>
      <p:pic>
        <p:nvPicPr>
          <p:cNvPr id="4" name="Content Placeholder 3"/>
          <p:cNvPicPr>
            <a:picLocks noGrp="1"/>
          </p:cNvPicPr>
          <p:nvPr>
            <p:ph idx="1"/>
          </p:nvPr>
        </p:nvPicPr>
        <p:blipFill rotWithShape="1">
          <a:blip r:embed="rId2"/>
          <a:srcRect t="27819" b="5577"/>
          <a:stretch/>
        </p:blipFill>
        <p:spPr bwMode="auto">
          <a:xfrm>
            <a:off x="457200" y="1143000"/>
            <a:ext cx="8229600" cy="4648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548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ACKNOWLEDGMENT</a:t>
            </a:r>
            <a:r>
              <a:rPr lang="en-US" dirty="0"/>
              <a:t/>
            </a:r>
            <a:br>
              <a:rPr lang="en-US" dirty="0"/>
            </a:br>
            <a:endParaRPr lang="en-US" dirty="0"/>
          </a:p>
        </p:txBody>
      </p:sp>
      <p:sp>
        <p:nvSpPr>
          <p:cNvPr id="3" name="Content Placeholder 2"/>
          <p:cNvSpPr>
            <a:spLocks noGrp="1"/>
          </p:cNvSpPr>
          <p:nvPr>
            <p:ph idx="1"/>
          </p:nvPr>
        </p:nvSpPr>
        <p:spPr>
          <a:xfrm>
            <a:off x="457200" y="914400"/>
            <a:ext cx="8229600" cy="5715000"/>
          </a:xfrm>
        </p:spPr>
        <p:txBody>
          <a:bodyPr>
            <a:normAutofit fontScale="70000" lnSpcReduction="20000"/>
          </a:bodyPr>
          <a:lstStyle/>
          <a:p>
            <a:pPr marL="0" indent="0">
              <a:buNone/>
            </a:pPr>
            <a:r>
              <a:rPr lang="en-IN" dirty="0" smtClean="0"/>
              <a:t>                            First </a:t>
            </a:r>
            <a:r>
              <a:rPr lang="en-IN" dirty="0"/>
              <a:t>I would like to thank the Almighty for his wonderful presence with      me throughout this project and helped me to make it as a successful one</a:t>
            </a:r>
            <a:r>
              <a:rPr lang="en-IN" dirty="0" smtClean="0"/>
              <a:t>.</a:t>
            </a:r>
            <a:r>
              <a:rPr lang="en-US" dirty="0" smtClean="0"/>
              <a:t> </a:t>
            </a:r>
            <a:r>
              <a:rPr lang="en-US" dirty="0"/>
              <a:t>For my internship I had the pleasure of working at FILP ROBO Was a great chance for acquired knowledge, personal and Professional development. I extend whole hearted thanks to FILP ROBO under whom I worked and learned a lot and for enlightening me with their knowledge and experience to grow with the corporate working</a:t>
            </a:r>
          </a:p>
          <a:p>
            <a:pPr marL="0" indent="0">
              <a:buNone/>
            </a:pPr>
            <a:r>
              <a:rPr lang="en-IN" dirty="0" smtClean="0"/>
              <a:t>                              This </a:t>
            </a:r>
            <a:r>
              <a:rPr lang="en-IN" dirty="0"/>
              <a:t>is a great pleasure to express my deep sense of gratitude and thanks to SME for his valuable ideas, instantaneous help, effective support and continued encouragement which enabled for the successful completion of the project. I also like to thank the data trained mentors and Technical team members for helping me with technical queries</a:t>
            </a:r>
            <a:r>
              <a:rPr lang="en-IN" dirty="0" smtClean="0"/>
              <a:t>.</a:t>
            </a:r>
            <a:endParaRPr lang="en-US" dirty="0"/>
          </a:p>
          <a:p>
            <a:pPr marL="0" indent="0">
              <a:buNone/>
            </a:pPr>
            <a:r>
              <a:rPr lang="en-IN" dirty="0" smtClean="0"/>
              <a:t>      </a:t>
            </a:r>
            <a:r>
              <a:rPr lang="en-IN" dirty="0"/>
              <a:t>These are the following website which I referred for the references.</a:t>
            </a:r>
            <a:endParaRPr lang="en-US" dirty="0"/>
          </a:p>
          <a:p>
            <a:pPr lvl="0"/>
            <a:r>
              <a:rPr lang="en-IN" u="sng" dirty="0">
                <a:hlinkClick r:id="rId2"/>
              </a:rPr>
              <a:t>https://scikit-learn.org/</a:t>
            </a:r>
            <a:endParaRPr lang="en-US" dirty="0"/>
          </a:p>
          <a:p>
            <a:pPr lvl="0"/>
            <a:r>
              <a:rPr lang="en-IN" u="sng" dirty="0">
                <a:hlinkClick r:id="rId3"/>
              </a:rPr>
              <a:t>https://kaggle.com</a:t>
            </a:r>
            <a:endParaRPr lang="en-US" dirty="0"/>
          </a:p>
          <a:p>
            <a:pPr lvl="0"/>
            <a:r>
              <a:rPr lang="en-IN" u="sng" dirty="0">
                <a:hlinkClick r:id="rId4"/>
              </a:rPr>
              <a:t>www.google.com</a:t>
            </a:r>
            <a:endParaRPr lang="en-US" dirty="0"/>
          </a:p>
          <a:p>
            <a:pPr lvl="0"/>
            <a:r>
              <a:rPr lang="en-IN" u="sng" dirty="0"/>
              <a:t>www.geeksforgeeks.org</a:t>
            </a:r>
            <a:endParaRPr lang="en-US" dirty="0"/>
          </a:p>
          <a:p>
            <a:pPr marL="0" indent="0">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FINAL MODEL</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IN" sz="2400" dirty="0">
                <a:latin typeface="Times New Roman" pitchFamily="18" charset="0"/>
                <a:cs typeface="Times New Roman" pitchFamily="18" charset="0"/>
              </a:rPr>
              <a:t>The best model after hyper parameter tuning  is </a:t>
            </a:r>
            <a:r>
              <a:rPr lang="en-IN" sz="2400" dirty="0" err="1">
                <a:latin typeface="Times New Roman" pitchFamily="18" charset="0"/>
                <a:cs typeface="Times New Roman" pitchFamily="18" charset="0"/>
              </a:rPr>
              <a:t>DecisionTreeRegressor</a:t>
            </a:r>
            <a:endParaRPr lang="en-US" sz="2400" b="1" i="1" dirty="0">
              <a:latin typeface="Times New Roman" pitchFamily="18" charset="0"/>
              <a:cs typeface="Times New Roman" pitchFamily="18" charset="0"/>
            </a:endParaRPr>
          </a:p>
          <a:p>
            <a:endParaRPr lang="en-US" dirty="0"/>
          </a:p>
        </p:txBody>
      </p:sp>
      <p:pic>
        <p:nvPicPr>
          <p:cNvPr id="4" name="Picture 3"/>
          <p:cNvPicPr/>
          <p:nvPr/>
        </p:nvPicPr>
        <p:blipFill rotWithShape="1">
          <a:blip r:embed="rId2"/>
          <a:srcRect l="6917" t="27016" r="16090" b="34733"/>
          <a:stretch/>
        </p:blipFill>
        <p:spPr bwMode="auto">
          <a:xfrm>
            <a:off x="228600" y="2514600"/>
            <a:ext cx="8991599" cy="18288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1579" t="25679" r="29925" b="18416"/>
          <a:stretch/>
        </p:blipFill>
        <p:spPr bwMode="auto">
          <a:xfrm>
            <a:off x="914400" y="4343400"/>
            <a:ext cx="6248400" cy="21440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4878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6466" t="25947" r="35038" b="6379"/>
          <a:stretch/>
        </p:blipFill>
        <p:spPr bwMode="auto">
          <a:xfrm>
            <a:off x="1092837" y="1143000"/>
            <a:ext cx="6958326" cy="4983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46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DD7A5-065F-4462-BA26-0AB095C0722E}"/>
              </a:ext>
            </a:extLst>
          </p:cNvPr>
          <p:cNvSpPr>
            <a:spLocks noGrp="1"/>
          </p:cNvSpPr>
          <p:nvPr>
            <p:ph type="title"/>
          </p:nvPr>
        </p:nvSpPr>
        <p:spPr/>
        <p:txBody>
          <a:bodyPr>
            <a:normAutofit/>
          </a:bodyPr>
          <a:lstStyle/>
          <a:p>
            <a:r>
              <a:rPr lang="en-IN" sz="3600" dirty="0">
                <a:effectLst/>
                <a:latin typeface="Calibri" panose="020F0502020204030204" pitchFamily="34" charset="0"/>
                <a:ea typeface="Calibri" panose="020F0502020204030204" pitchFamily="34" charset="0"/>
                <a:cs typeface="Times New Roman" panose="02020603050405020304" pitchFamily="18" charset="0"/>
              </a:rPr>
              <a:t>Visualizations</a:t>
            </a:r>
            <a:endParaRPr lang="en-IN" dirty="0"/>
          </a:p>
        </p:txBody>
      </p:sp>
      <p:pic>
        <p:nvPicPr>
          <p:cNvPr id="5" name="Picture 4"/>
          <p:cNvPicPr/>
          <p:nvPr/>
        </p:nvPicPr>
        <p:blipFill rotWithShape="1">
          <a:blip r:embed="rId2"/>
          <a:srcRect l="6667" t="22469" r="28750" b="14038"/>
          <a:stretch/>
        </p:blipFill>
        <p:spPr bwMode="auto">
          <a:xfrm>
            <a:off x="533400" y="1752600"/>
            <a:ext cx="8077200" cy="3200400"/>
          </a:xfrm>
          <a:prstGeom prst="rect">
            <a:avLst/>
          </a:prstGeom>
          <a:ln>
            <a:noFill/>
          </a:ln>
          <a:extLst>
            <a:ext uri="{53640926-AAD7-44D8-BBD7-CCE9431645EC}">
              <a14:shadowObscured xmlns:a14="http://schemas.microsoft.com/office/drawing/2010/main"/>
            </a:ext>
          </a:extLst>
        </p:spPr>
      </p:pic>
      <p:sp>
        <p:nvSpPr>
          <p:cNvPr id="6" name="Rectangle 1"/>
          <p:cNvSpPr>
            <a:spLocks noChangeArrowheads="1"/>
          </p:cNvSpPr>
          <p:nvPr/>
        </p:nvSpPr>
        <p:spPr bwMode="auto">
          <a:xfrm>
            <a:off x="511479" y="5026223"/>
            <a:ext cx="8099121"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p>
            <a:pPr lvl="1" fontAlgn="base">
              <a:spcBef>
                <a:spcPct val="0"/>
              </a:spcBef>
              <a:spcAft>
                <a:spcPct val="0"/>
              </a:spcAft>
              <a:buFontTx/>
              <a:buChar char="•"/>
            </a:pP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Maruti</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Hyundai are the highest demanding car brand. BMW and Jaguar are the lowest demanding car brand.</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109737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D9BFB6A-F2B0-4830-B708-C620CF980E5E}"/>
              </a:ext>
            </a:extLst>
          </p:cNvPr>
          <p:cNvSpPr>
            <a:spLocks noGrp="1"/>
          </p:cNvSpPr>
          <p:nvPr>
            <p:ph idx="1"/>
          </p:nvPr>
        </p:nvSpPr>
        <p:spPr>
          <a:xfrm>
            <a:off x="457200" y="533400"/>
            <a:ext cx="8229600" cy="5592763"/>
          </a:xfrm>
        </p:spPr>
        <p:txBody>
          <a:bodyPr/>
          <a:lstStyle/>
          <a:p>
            <a:pPr lvl="0"/>
            <a:r>
              <a:rPr lang="en-IN" sz="2000" dirty="0" smtClean="0"/>
              <a:t>2017,2018 and 2019 model year car have most wanted by customers.</a:t>
            </a:r>
            <a:endParaRPr lang="en-US" sz="2000" dirty="0" smtClean="0"/>
          </a:p>
          <a:p>
            <a:pPr marL="0" indent="0">
              <a:buNone/>
            </a:pPr>
            <a:endParaRPr lang="en-IN" dirty="0"/>
          </a:p>
        </p:txBody>
      </p:sp>
      <p:pic>
        <p:nvPicPr>
          <p:cNvPr id="5" name="Picture 4"/>
          <p:cNvPicPr/>
          <p:nvPr/>
        </p:nvPicPr>
        <p:blipFill rotWithShape="1">
          <a:blip r:embed="rId2"/>
          <a:srcRect l="9823" t="23457" r="31924" b="15521"/>
          <a:stretch/>
        </p:blipFill>
        <p:spPr bwMode="auto">
          <a:xfrm>
            <a:off x="1371600" y="1143000"/>
            <a:ext cx="6934200" cy="289560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838200" y="4051730"/>
            <a:ext cx="6400800" cy="369332"/>
          </a:xfrm>
          <a:prstGeom prst="rect">
            <a:avLst/>
          </a:prstGeom>
        </p:spPr>
        <p:txBody>
          <a:bodyPr wrap="square">
            <a:spAutoFit/>
          </a:bodyPr>
          <a:lstStyle/>
          <a:p>
            <a:pPr marL="285750" lvl="0" indent="-285750">
              <a:buFont typeface="Arial" pitchFamily="34" charset="0"/>
              <a:buChar char="•"/>
            </a:pPr>
            <a:r>
              <a:rPr lang="en-IN" dirty="0"/>
              <a:t>Petrol and Diesel cars are high demand for customers.</a:t>
            </a:r>
            <a:endParaRPr lang="en-US" dirty="0"/>
          </a:p>
        </p:txBody>
      </p:sp>
      <p:pic>
        <p:nvPicPr>
          <p:cNvPr id="7" name="Picture 6"/>
          <p:cNvPicPr/>
          <p:nvPr/>
        </p:nvPicPr>
        <p:blipFill rotWithShape="1">
          <a:blip r:embed="rId3">
            <a:extLst>
              <a:ext uri="{28A0092B-C50C-407E-A947-70E740481C1C}">
                <a14:useLocalDpi xmlns:a14="http://schemas.microsoft.com/office/drawing/2010/main" val="0"/>
              </a:ext>
            </a:extLst>
          </a:blip>
          <a:srcRect l="7361" t="19753" r="31806" b="19471"/>
          <a:stretch/>
        </p:blipFill>
        <p:spPr bwMode="auto">
          <a:xfrm>
            <a:off x="990600" y="4391834"/>
            <a:ext cx="7086600" cy="2377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6594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049963"/>
          </a:xfrm>
        </p:spPr>
        <p:txBody>
          <a:bodyPr/>
          <a:lstStyle/>
          <a:p>
            <a:pPr lvl="0"/>
            <a:r>
              <a:rPr lang="en-IN" sz="2000" dirty="0"/>
              <a:t>Manual gear type cars are the most demanding by customers.</a:t>
            </a:r>
            <a:endParaRPr lang="en-US" sz="2000" dirty="0"/>
          </a:p>
          <a:p>
            <a:endParaRPr lang="en-US" dirty="0"/>
          </a:p>
        </p:txBody>
      </p:sp>
      <p:pic>
        <p:nvPicPr>
          <p:cNvPr id="6" name="Picture 5"/>
          <p:cNvPicPr/>
          <p:nvPr/>
        </p:nvPicPr>
        <p:blipFill rotWithShape="1">
          <a:blip r:embed="rId2"/>
          <a:srcRect l="10416" t="26174" r="25000" b="14533"/>
          <a:stretch/>
        </p:blipFill>
        <p:spPr bwMode="auto">
          <a:xfrm>
            <a:off x="914400" y="609600"/>
            <a:ext cx="7543800" cy="237744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914401" y="3244334"/>
            <a:ext cx="5222868" cy="369332"/>
          </a:xfrm>
          <a:prstGeom prst="rect">
            <a:avLst/>
          </a:prstGeom>
        </p:spPr>
        <p:txBody>
          <a:bodyPr wrap="square">
            <a:spAutoFit/>
          </a:bodyPr>
          <a:lstStyle/>
          <a:p>
            <a:pPr marL="285750" lvl="0" indent="-285750">
              <a:buFont typeface="Arial" pitchFamily="34" charset="0"/>
              <a:buChar char="•"/>
            </a:pPr>
            <a:r>
              <a:rPr lang="en-IN" dirty="0"/>
              <a:t>Plot show ownership of the car.</a:t>
            </a:r>
            <a:endParaRPr lang="en-US" dirty="0"/>
          </a:p>
        </p:txBody>
      </p:sp>
      <p:pic>
        <p:nvPicPr>
          <p:cNvPr id="8" name="Picture 7"/>
          <p:cNvPicPr/>
          <p:nvPr/>
        </p:nvPicPr>
        <p:blipFill rotWithShape="1">
          <a:blip r:embed="rId3"/>
          <a:srcRect l="7778" t="24198" r="31111" b="20215"/>
          <a:stretch/>
        </p:blipFill>
        <p:spPr bwMode="auto">
          <a:xfrm>
            <a:off x="609600" y="3962400"/>
            <a:ext cx="7162800" cy="2011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0019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t>CORRELATION</a:t>
            </a:r>
            <a:endParaRPr lang="en-US" sz="2800" dirty="0"/>
          </a:p>
        </p:txBody>
      </p:sp>
      <p:pic>
        <p:nvPicPr>
          <p:cNvPr id="4" name="Content Placeholder 3"/>
          <p:cNvPicPr>
            <a:picLocks noGrp="1"/>
          </p:cNvPicPr>
          <p:nvPr>
            <p:ph idx="1"/>
          </p:nvPr>
        </p:nvPicPr>
        <p:blipFill rotWithShape="1">
          <a:blip r:embed="rId2"/>
          <a:srcRect l="5324" t="27515" r="13644" b="6780"/>
          <a:stretch/>
        </p:blipFill>
        <p:spPr bwMode="auto">
          <a:xfrm>
            <a:off x="591855" y="1153076"/>
            <a:ext cx="8018745" cy="3690662"/>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04800" y="4843738"/>
            <a:ext cx="8305800" cy="1754326"/>
          </a:xfrm>
          <a:prstGeom prst="rect">
            <a:avLst/>
          </a:prstGeom>
        </p:spPr>
        <p:txBody>
          <a:bodyPr wrap="square">
            <a:spAutoFit/>
          </a:bodyPr>
          <a:lstStyle/>
          <a:p>
            <a:r>
              <a:rPr lang="en-US" dirty="0"/>
              <a:t>1.Driven(</a:t>
            </a:r>
            <a:r>
              <a:rPr lang="en-US" dirty="0" err="1"/>
              <a:t>kms</a:t>
            </a:r>
            <a:r>
              <a:rPr lang="en-US" dirty="0"/>
              <a:t>) has 80 percent correlation with target column which can be considered as a good bond.</a:t>
            </a:r>
          </a:p>
          <a:p>
            <a:r>
              <a:rPr lang="en-US" dirty="0"/>
              <a:t>2.Location has 35 percent correlation with target column which can be considered as a good bond.</a:t>
            </a:r>
          </a:p>
          <a:p>
            <a:r>
              <a:rPr lang="en-US" dirty="0"/>
              <a:t>3.Model since the has 12 percent correlation with target column which can be</a:t>
            </a:r>
          </a:p>
          <a:p>
            <a:r>
              <a:rPr lang="en-US" dirty="0"/>
              <a:t>considered as a good bond.</a:t>
            </a:r>
          </a:p>
        </p:txBody>
      </p:sp>
    </p:spTree>
    <p:extLst>
      <p:ext uri="{BB962C8B-B14F-4D97-AF65-F5344CB8AC3E}">
        <p14:creationId xmlns:p14="http://schemas.microsoft.com/office/powerpoint/2010/main" val="2099276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srcRect l="7917" t="9619" r="5138" b="43936"/>
          <a:stretch/>
        </p:blipFill>
        <p:spPr bwMode="auto">
          <a:xfrm>
            <a:off x="-2088" y="457200"/>
            <a:ext cx="9069888" cy="32004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extLst>
              <a:ext uri="{28A0092B-C50C-407E-A947-70E740481C1C}">
                <a14:useLocalDpi xmlns:a14="http://schemas.microsoft.com/office/drawing/2010/main" val="0"/>
              </a:ext>
            </a:extLst>
          </a:blip>
          <a:srcRect l="6944" t="10617" r="25972" b="23667"/>
          <a:stretch/>
        </p:blipFill>
        <p:spPr bwMode="auto">
          <a:xfrm>
            <a:off x="762000" y="3733800"/>
            <a:ext cx="7391400" cy="312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1896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28600"/>
            <a:ext cx="8229600" cy="5897563"/>
          </a:xfrm>
        </p:spPr>
        <p:txBody>
          <a:bodyPr/>
          <a:lstStyle/>
          <a:p>
            <a:pPr lvl="0"/>
            <a:r>
              <a:rPr lang="en-IN" sz="1800" dirty="0"/>
              <a:t>MG, Jaguar, Audi and Mercedes car brand have highest price compare with others cars.</a:t>
            </a:r>
            <a:endParaRPr lang="en-US" sz="1800" dirty="0"/>
          </a:p>
          <a:p>
            <a:endParaRPr lang="en-US" dirty="0"/>
          </a:p>
        </p:txBody>
      </p:sp>
      <p:pic>
        <p:nvPicPr>
          <p:cNvPr id="7" name="Picture 6"/>
          <p:cNvPicPr/>
          <p:nvPr/>
        </p:nvPicPr>
        <p:blipFill rotWithShape="1">
          <a:blip r:embed="rId2"/>
          <a:srcRect l="9721" t="14075" r="6251" b="13044"/>
          <a:stretch/>
        </p:blipFill>
        <p:spPr bwMode="auto">
          <a:xfrm>
            <a:off x="1066800" y="914400"/>
            <a:ext cx="7239000" cy="274320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685800" y="3774509"/>
            <a:ext cx="4898641" cy="369332"/>
          </a:xfrm>
          <a:prstGeom prst="rect">
            <a:avLst/>
          </a:prstGeom>
        </p:spPr>
        <p:txBody>
          <a:bodyPr wrap="square">
            <a:spAutoFit/>
          </a:bodyPr>
          <a:lstStyle/>
          <a:p>
            <a:pPr marL="285750" lvl="0" indent="-285750">
              <a:buFont typeface="Arial" pitchFamily="34" charset="0"/>
              <a:buChar char="•"/>
            </a:pPr>
            <a:r>
              <a:rPr lang="en-IN" dirty="0" err="1"/>
              <a:t>Petrol+LPG</a:t>
            </a:r>
            <a:r>
              <a:rPr lang="en-IN" dirty="0"/>
              <a:t> has the Average Car Last.</a:t>
            </a:r>
            <a:endParaRPr lang="en-US" dirty="0"/>
          </a:p>
        </p:txBody>
      </p:sp>
      <p:pic>
        <p:nvPicPr>
          <p:cNvPr id="9" name="Picture 8"/>
          <p:cNvPicPr/>
          <p:nvPr/>
        </p:nvPicPr>
        <p:blipFill rotWithShape="1">
          <a:blip r:embed="rId3"/>
          <a:srcRect l="9167" t="14074" r="5973" b="15515"/>
          <a:stretch/>
        </p:blipFill>
        <p:spPr bwMode="auto">
          <a:xfrm>
            <a:off x="685800" y="4105405"/>
            <a:ext cx="8077200" cy="2743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7290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l="6944" t="10617" r="19305" b="7608"/>
          <a:stretch/>
        </p:blipFill>
        <p:spPr bwMode="auto">
          <a:xfrm>
            <a:off x="941906" y="762000"/>
            <a:ext cx="7821094" cy="5364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5639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lvl="0"/>
            <a:r>
              <a:rPr lang="en-IN" sz="2800" dirty="0"/>
              <a:t>Total no. of different car brands in Hyderabad.</a:t>
            </a:r>
            <a:endParaRPr lang="en-US" sz="2800" dirty="0"/>
          </a:p>
        </p:txBody>
      </p:sp>
      <p:pic>
        <p:nvPicPr>
          <p:cNvPr id="6" name="Picture 5"/>
          <p:cNvPicPr/>
          <p:nvPr/>
        </p:nvPicPr>
        <p:blipFill rotWithShape="1">
          <a:blip r:embed="rId2"/>
          <a:srcRect l="7500" t="8889" r="6250" b="5877"/>
          <a:stretch/>
        </p:blipFill>
        <p:spPr bwMode="auto">
          <a:xfrm>
            <a:off x="533400" y="1574800"/>
            <a:ext cx="8458200" cy="4140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592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dirty="0"/>
              <a:t>Business Problem Framing</a:t>
            </a:r>
            <a:r>
              <a:rPr lang="en-US" dirty="0"/>
              <a:t/>
            </a:r>
            <a:br>
              <a:rPr lang="en-US" dirty="0"/>
            </a:br>
            <a:endParaRPr lang="en-US" dirty="0"/>
          </a:p>
        </p:txBody>
      </p:sp>
      <p:sp>
        <p:nvSpPr>
          <p:cNvPr id="3" name="Content Placeholder 2"/>
          <p:cNvSpPr>
            <a:spLocks noGrp="1"/>
          </p:cNvSpPr>
          <p:nvPr>
            <p:ph idx="1"/>
          </p:nvPr>
        </p:nvSpPr>
        <p:spPr>
          <a:xfrm>
            <a:off x="457200" y="1295400"/>
            <a:ext cx="8229600" cy="4830763"/>
          </a:xfrm>
        </p:spPr>
        <p:txBody>
          <a:bodyPr>
            <a:normAutofit/>
          </a:bodyPr>
          <a:lstStyle/>
          <a:p>
            <a:pPr>
              <a:lnSpc>
                <a:spcPct val="107000"/>
              </a:lnSpc>
              <a:spcAft>
                <a:spcPts val="800"/>
              </a:spcAft>
              <a:buFont typeface="Symbol" panose="05050102010706020507" pitchFamily="18" charset="2"/>
              <a:buChar char=""/>
            </a:pPr>
            <a:r>
              <a:rPr lang="en-IN" sz="1800" dirty="0"/>
              <a:t>A car price prediction has been a high interest research area, as it requires noticeable effort and knowledge of the field expert. </a:t>
            </a:r>
            <a:endParaRPr lang="en-IN" sz="1800" dirty="0" smtClean="0"/>
          </a:p>
          <a:p>
            <a:pPr>
              <a:lnSpc>
                <a:spcPct val="107000"/>
              </a:lnSpc>
              <a:spcAft>
                <a:spcPts val="800"/>
              </a:spcAft>
              <a:buFont typeface="Symbol" panose="05050102010706020507" pitchFamily="18" charset="2"/>
              <a:buChar char=""/>
            </a:pPr>
            <a:r>
              <a:rPr lang="en-IN" sz="1800" dirty="0" smtClean="0"/>
              <a:t>Considerable </a:t>
            </a:r>
            <a:r>
              <a:rPr lang="en-IN" sz="1800" dirty="0"/>
              <a:t>number of distinct attributes are examined for the reliable and accurate </a:t>
            </a:r>
            <a:r>
              <a:rPr lang="en-IN" sz="1800" dirty="0" smtClean="0"/>
              <a:t>prediction. </a:t>
            </a:r>
          </a:p>
          <a:p>
            <a:pPr>
              <a:lnSpc>
                <a:spcPct val="107000"/>
              </a:lnSpc>
              <a:spcAft>
                <a:spcPts val="800"/>
              </a:spcAft>
              <a:buFont typeface="Symbol" panose="05050102010706020507" pitchFamily="18" charset="2"/>
              <a:buChar char=""/>
            </a:pPr>
            <a:r>
              <a:rPr lang="en-IN"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covid 19 impact in the market, we have seen lot of changes in the car market. </a:t>
            </a:r>
            <a:endParaRPr lang="en-IN"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buFont typeface="Symbol" panose="05050102010706020507" pitchFamily="18" charset="2"/>
              <a:buChar char=""/>
            </a:pPr>
            <a:r>
              <a:rPr lang="en-IN"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a:t>
            </a:r>
            <a:r>
              <a:rPr lang="en-IN"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buFont typeface="Symbol" panose="05050102010706020507" pitchFamily="18" charset="2"/>
              <a:buChar char=""/>
            </a:pPr>
            <a:r>
              <a:rPr lang="en-IN" sz="18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they are looking for new machine learning models from new data. We have to make car price valuation model</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srcRect l="10695" t="9383" r="6806" b="6619"/>
          <a:stretch/>
        </p:blipFill>
        <p:spPr bwMode="auto">
          <a:xfrm>
            <a:off x="457200" y="228600"/>
            <a:ext cx="8229600" cy="5791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13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srcRect l="9723" t="9630" r="7499" b="5631"/>
          <a:stretch/>
        </p:blipFill>
        <p:spPr bwMode="auto">
          <a:xfrm>
            <a:off x="640103" y="579437"/>
            <a:ext cx="7863793" cy="5745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408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srcRect l="8195" t="8642" r="8195" b="5877"/>
          <a:stretch/>
        </p:blipFill>
        <p:spPr bwMode="auto">
          <a:xfrm>
            <a:off x="635057" y="914400"/>
            <a:ext cx="7873886" cy="52117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5193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9719" t="9169" r="8248" b="5166"/>
          <a:stretch/>
        </p:blipFill>
        <p:spPr bwMode="auto">
          <a:xfrm>
            <a:off x="717610" y="762000"/>
            <a:ext cx="8273990" cy="5364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9224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9474" t="9361" r="9924" b="6380"/>
          <a:stretch/>
        </p:blipFill>
        <p:spPr bwMode="auto">
          <a:xfrm>
            <a:off x="721652" y="762000"/>
            <a:ext cx="7700696" cy="5364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583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srcRect l="8722" t="9630" r="9473" b="5577"/>
          <a:stretch/>
        </p:blipFill>
        <p:spPr bwMode="auto">
          <a:xfrm>
            <a:off x="381000" y="228600"/>
            <a:ext cx="8610600" cy="5943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8190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8572" t="9630" r="8872" b="5845"/>
          <a:stretch/>
        </p:blipFill>
        <p:spPr bwMode="auto">
          <a:xfrm>
            <a:off x="640720" y="304800"/>
            <a:ext cx="7862559" cy="6019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330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8421" t="9095" r="9473" b="6112"/>
          <a:stretch/>
        </p:blipFill>
        <p:spPr bwMode="auto">
          <a:xfrm>
            <a:off x="674507" y="533400"/>
            <a:ext cx="7794986" cy="6019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87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9173" t="9897" r="8872" b="6211"/>
          <a:stretch/>
        </p:blipFill>
        <p:spPr bwMode="auto">
          <a:xfrm>
            <a:off x="609600" y="533400"/>
            <a:ext cx="8001000" cy="5867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3072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0"/>
            <a:ext cx="8229600" cy="6126163"/>
          </a:xfrm>
        </p:spPr>
        <p:txBody>
          <a:bodyPr>
            <a:normAutofit/>
          </a:bodyPr>
          <a:lstStyle/>
          <a:p>
            <a:r>
              <a:rPr lang="en-US" sz="2400" dirty="0"/>
              <a:t>Checking the outliers</a:t>
            </a:r>
          </a:p>
        </p:txBody>
      </p:sp>
      <p:pic>
        <p:nvPicPr>
          <p:cNvPr id="6" name="Picture 5"/>
          <p:cNvPicPr/>
          <p:nvPr/>
        </p:nvPicPr>
        <p:blipFill rotWithShape="1">
          <a:blip r:embed="rId2"/>
          <a:srcRect l="10074" t="21667" r="40152" b="28581"/>
          <a:stretch/>
        </p:blipFill>
        <p:spPr bwMode="auto">
          <a:xfrm>
            <a:off x="685800" y="914400"/>
            <a:ext cx="7010400" cy="237744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0676" t="15515" r="43610" b="35535"/>
          <a:stretch/>
        </p:blipFill>
        <p:spPr bwMode="auto">
          <a:xfrm>
            <a:off x="685800" y="3733800"/>
            <a:ext cx="6629400" cy="2362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084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sz="3600" b="1" dirty="0"/>
              <a:t>Motivation for the Problem Undertaken</a:t>
            </a:r>
            <a:r>
              <a:rPr lang="en-US" dirty="0"/>
              <a:t/>
            </a:r>
            <a:br>
              <a:rPr lang="en-US" dirty="0"/>
            </a:br>
            <a:endParaRPr lang="en-US" dirty="0"/>
          </a:p>
        </p:txBody>
      </p:sp>
      <p:sp>
        <p:nvSpPr>
          <p:cNvPr id="3" name="Content Placeholder 2"/>
          <p:cNvSpPr>
            <a:spLocks noGrp="1"/>
          </p:cNvSpPr>
          <p:nvPr>
            <p:ph idx="1"/>
          </p:nvPr>
        </p:nvSpPr>
        <p:spPr>
          <a:xfrm>
            <a:off x="457200" y="1143000"/>
            <a:ext cx="8229600" cy="4983163"/>
          </a:xfrm>
        </p:spPr>
        <p:txBody>
          <a:bodyPr>
            <a:noAutofit/>
          </a:bodyPr>
          <a:lstStyle/>
          <a:p>
            <a:pPr algn="just"/>
            <a:r>
              <a:rPr lang="en-IN" sz="2000" dirty="0">
                <a:latin typeface="Times New Roman" pitchFamily="18" charset="0"/>
                <a:cs typeface="Times New Roman" pitchFamily="18" charset="0"/>
              </a:rPr>
              <a:t>To understand real world problems where Machine Learning and Data Analysis can be applied to help to predict the prices in various domains to make better decisions with the help of which they can gain profit or can be escaped from any loss which otherwise could be possible without the study of data</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Accurate car price prediction involves expert knowledge, because price usually depends on many distinctive features and factors. Typically, most significant ones are brand and model, age, horsepower and mileage. </a:t>
            </a:r>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The </a:t>
            </a:r>
            <a:r>
              <a:rPr lang="en-IN" sz="2000" dirty="0">
                <a:latin typeface="Times New Roman" pitchFamily="18" charset="0"/>
                <a:cs typeface="Times New Roman" pitchFamily="18" charset="0"/>
              </a:rPr>
              <a:t>fuel type used in the car as well as fuel consumption per mile highly affect price of a car due to a frequent changes in the price of a fuel</a:t>
            </a:r>
            <a:r>
              <a:rPr lang="en-IN" sz="2000" dirty="0" smtClean="0">
                <a:latin typeface="Times New Roman" pitchFamily="18" charset="0"/>
                <a:cs typeface="Times New Roman" pitchFamily="18" charset="0"/>
              </a:rPr>
              <a:t>.</a:t>
            </a:r>
          </a:p>
          <a:p>
            <a:pPr algn="just"/>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Different features like exterior </a:t>
            </a:r>
            <a:r>
              <a:rPr lang="en-IN" sz="2000" dirty="0" err="1">
                <a:latin typeface="Times New Roman" pitchFamily="18" charset="0"/>
                <a:cs typeface="Times New Roman" pitchFamily="18" charset="0"/>
              </a:rPr>
              <a:t>color</a:t>
            </a:r>
            <a:r>
              <a:rPr lang="en-IN" sz="2000" dirty="0">
                <a:latin typeface="Times New Roman" pitchFamily="18" charset="0"/>
                <a:cs typeface="Times New Roman" pitchFamily="18" charset="0"/>
              </a:rPr>
              <a:t>, door number, type of transmission, dimensions, safety, air condition, interior, whether it has navigation or not will also influence the car price.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56844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lvl="0"/>
            <a:r>
              <a:rPr lang="en-IN" sz="2800" dirty="0" err="1"/>
              <a:t>Skewness</a:t>
            </a:r>
            <a:r>
              <a:rPr lang="en-IN" sz="2800" dirty="0"/>
              <a:t> removal</a:t>
            </a:r>
            <a:endParaRPr lang="en-US" sz="2800" dirty="0"/>
          </a:p>
          <a:p>
            <a:endParaRPr lang="en-US" sz="2800" dirty="0"/>
          </a:p>
        </p:txBody>
      </p:sp>
      <p:pic>
        <p:nvPicPr>
          <p:cNvPr id="5" name="Picture 4"/>
          <p:cNvPicPr/>
          <p:nvPr/>
        </p:nvPicPr>
        <p:blipFill rotWithShape="1">
          <a:blip r:embed="rId2"/>
          <a:srcRect l="3609" t="57067" r="58647" b="6914"/>
          <a:stretch/>
        </p:blipFill>
        <p:spPr bwMode="auto">
          <a:xfrm>
            <a:off x="838200" y="1219200"/>
            <a:ext cx="6553200" cy="381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517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3FE08F-D543-447A-B5FC-510C478DA103}"/>
              </a:ext>
            </a:extLst>
          </p:cNvPr>
          <p:cNvSpPr>
            <a:spLocks noGrp="1"/>
          </p:cNvSpPr>
          <p:nvPr>
            <p:ph type="title"/>
          </p:nvPr>
        </p:nvSpPr>
        <p:spPr/>
        <p:txBody>
          <a:bodyPr>
            <a:normAutofit fontScale="90000"/>
          </a:bodyPr>
          <a:lstStyle/>
          <a:p>
            <a:r>
              <a:rPr lang="en-IN" sz="4400" dirty="0">
                <a:effectLst/>
                <a:latin typeface="Calibri" panose="020F0502020204030204" pitchFamily="34" charset="0"/>
                <a:ea typeface="Calibri" panose="020F0502020204030204" pitchFamily="34" charset="0"/>
                <a:cs typeface="Times New Roman" panose="02020603050405020304" pitchFamily="18" charset="0"/>
              </a:rPr>
              <a:t>Observations </a:t>
            </a:r>
            <a:r>
              <a:rPr lang="en-IN" sz="2800" dirty="0">
                <a:effectLst/>
                <a:latin typeface="Calibri" panose="020F0502020204030204" pitchFamily="34" charset="0"/>
                <a:ea typeface="Calibri" panose="020F0502020204030204" pitchFamily="34" charset="0"/>
                <a:cs typeface="Times New Roman" panose="02020603050405020304" pitchFamily="18" charset="0"/>
              </a:rPr>
              <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46B1F6F8-076B-4EBF-91DE-4D0124CBE832}"/>
              </a:ext>
            </a:extLst>
          </p:cNvPr>
          <p:cNvSpPr>
            <a:spLocks noGrp="1"/>
          </p:cNvSpPr>
          <p:nvPr>
            <p:ph idx="1"/>
          </p:nvPr>
        </p:nvSpPr>
        <p:spPr>
          <a:xfrm>
            <a:off x="457200" y="914400"/>
            <a:ext cx="8229600" cy="5562600"/>
          </a:xfrm>
        </p:spPr>
        <p:txBody>
          <a:bodyPr>
            <a:normAutofit fontScale="62500" lnSpcReduction="20000"/>
          </a:bodyPr>
          <a:lstStyle/>
          <a:p>
            <a:pPr lvl="0" algn="just">
              <a:lnSpc>
                <a:spcPct val="120000"/>
              </a:lnSpc>
            </a:pPr>
            <a:r>
              <a:rPr lang="en-IN" dirty="0" err="1">
                <a:latin typeface="Times New Roman" pitchFamily="18" charset="0"/>
                <a:cs typeface="Times New Roman" pitchFamily="18" charset="0"/>
              </a:rPr>
              <a:t>BalenoDELTA</a:t>
            </a:r>
            <a:r>
              <a:rPr lang="en-IN" dirty="0">
                <a:latin typeface="Times New Roman" pitchFamily="18" charset="0"/>
                <a:cs typeface="Times New Roman" pitchFamily="18" charset="0"/>
              </a:rPr>
              <a:t> 1.2 K12 car model is a most demand among the customers</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MG, Jaguar, Audi and Mercedes car brand have highest price compare with others cars.</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'Driven (</a:t>
            </a:r>
            <a:r>
              <a:rPr lang="en-IN" dirty="0" err="1">
                <a:latin typeface="Times New Roman" pitchFamily="18" charset="0"/>
                <a:cs typeface="Times New Roman" pitchFamily="18" charset="0"/>
              </a:rPr>
              <a:t>Kms</a:t>
            </a:r>
            <a:r>
              <a:rPr lang="en-IN" dirty="0">
                <a:latin typeface="Times New Roman" pitchFamily="18" charset="0"/>
                <a:cs typeface="Times New Roman" pitchFamily="18" charset="0"/>
              </a:rPr>
              <a:t>) of vehicle based on Fuel Petrol + LPG has high demand.</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Compare petrol ,diesel cars has  more count among all cities.</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Compared to other 4 cities 'Hyderabad'(415+) has less available cars.</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a:t>
            </a:r>
            <a:r>
              <a:rPr lang="en-IN" dirty="0" err="1">
                <a:latin typeface="Times New Roman" pitchFamily="18" charset="0"/>
                <a:cs typeface="Times New Roman" pitchFamily="18" charset="0"/>
              </a:rPr>
              <a:t>Maruti</a:t>
            </a:r>
            <a:r>
              <a:rPr lang="en-IN" dirty="0">
                <a:latin typeface="Times New Roman" pitchFamily="18" charset="0"/>
                <a:cs typeface="Times New Roman" pitchFamily="18" charset="0"/>
              </a:rPr>
              <a:t>' brand cars are widely available with a count of around 2800 cars in all the cities, followed by Hyundai(1240+), Honda(449), Toyota(280+)</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Most of the cars runs with 'Petrol' with a count of 3663.</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High budget car among all cities:</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Toyota Land CruiserLC200 VX 2 PREMIUM (3495000/-), 2010 Model, available in Mumbai</a:t>
            </a:r>
            <a:endParaRPr lang="en-US" dirty="0">
              <a:latin typeface="Times New Roman" pitchFamily="18" charset="0"/>
              <a:cs typeface="Times New Roman" pitchFamily="18" charset="0"/>
            </a:endParaRPr>
          </a:p>
          <a:p>
            <a:pPr lvl="0" algn="just">
              <a:lnSpc>
                <a:spcPct val="120000"/>
              </a:lnSpc>
            </a:pPr>
            <a:r>
              <a:rPr lang="en-IN" dirty="0">
                <a:latin typeface="Times New Roman" pitchFamily="18" charset="0"/>
                <a:cs typeface="Times New Roman" pitchFamily="18" charset="0"/>
              </a:rPr>
              <a:t>Low budget car among all cities:</a:t>
            </a:r>
            <a:endParaRPr lang="en-US" dirty="0">
              <a:latin typeface="Times New Roman" pitchFamily="18" charset="0"/>
              <a:cs typeface="Times New Roman" pitchFamily="18" charset="0"/>
            </a:endParaRPr>
          </a:p>
          <a:p>
            <a:pPr lvl="0" algn="just">
              <a:lnSpc>
                <a:spcPct val="120000"/>
              </a:lnSpc>
            </a:pPr>
            <a:r>
              <a:rPr lang="en-IN" dirty="0" err="1">
                <a:latin typeface="Times New Roman" pitchFamily="18" charset="0"/>
                <a:cs typeface="Times New Roman" pitchFamily="18" charset="0"/>
              </a:rPr>
              <a:t>Maruti</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AltoLX</a:t>
            </a:r>
            <a:r>
              <a:rPr lang="en-IN" dirty="0">
                <a:latin typeface="Times New Roman" pitchFamily="18" charset="0"/>
                <a:cs typeface="Times New Roman" pitchFamily="18" charset="0"/>
              </a:rPr>
              <a:t> (91000/-), 2008 Model, available in Delhi</a:t>
            </a:r>
            <a:endParaRPr lang="en-US"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212723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a:xfrm>
            <a:off x="228600" y="1295400"/>
            <a:ext cx="8763000" cy="5410200"/>
          </a:xfrm>
        </p:spPr>
        <p:txBody>
          <a:bodyPr>
            <a:normAutofit/>
          </a:bodyPr>
          <a:lstStyle/>
          <a:p>
            <a:r>
              <a:rPr lang="en-US" dirty="0"/>
              <a:t>Totally 5 models are performed </a:t>
            </a:r>
          </a:p>
          <a:p>
            <a:pPr lvl="1"/>
            <a:r>
              <a:rPr lang="en-US" dirty="0"/>
              <a:t>Linear regression</a:t>
            </a:r>
          </a:p>
          <a:p>
            <a:pPr lvl="1"/>
            <a:r>
              <a:rPr lang="en-US" dirty="0"/>
              <a:t>Decision tree regressor </a:t>
            </a:r>
          </a:p>
          <a:p>
            <a:pPr lvl="1"/>
            <a:r>
              <a:rPr lang="en-US" dirty="0"/>
              <a:t>Random forest regressor </a:t>
            </a:r>
          </a:p>
          <a:p>
            <a:pPr lvl="1"/>
            <a:r>
              <a:rPr lang="en-IN" dirty="0"/>
              <a:t>Gradient  Boosting </a:t>
            </a:r>
            <a:r>
              <a:rPr lang="en-IN" dirty="0" err="1" smtClean="0"/>
              <a:t>Regressor</a:t>
            </a:r>
            <a:endParaRPr lang="en-IN" dirty="0" smtClean="0"/>
          </a:p>
          <a:p>
            <a:pPr lvl="1"/>
            <a:r>
              <a:rPr lang="en-IN" dirty="0" smtClean="0"/>
              <a:t>Ridge </a:t>
            </a:r>
            <a:endParaRPr lang="en-US" dirty="0"/>
          </a:p>
          <a:p>
            <a:pPr marL="457200" lvl="1" indent="0">
              <a:buNone/>
            </a:pPr>
            <a:r>
              <a:rPr lang="en-US" dirty="0"/>
              <a:t>Among that models </a:t>
            </a:r>
            <a:r>
              <a:rPr lang="en-US" dirty="0"/>
              <a:t>Decision tree </a:t>
            </a:r>
            <a:r>
              <a:rPr lang="en-US" dirty="0" err="1"/>
              <a:t>regressor</a:t>
            </a:r>
            <a:r>
              <a:rPr lang="en-US" dirty="0"/>
              <a:t> </a:t>
            </a:r>
            <a:r>
              <a:rPr lang="en-US" dirty="0" smtClean="0"/>
              <a:t>model </a:t>
            </a:r>
            <a:r>
              <a:rPr lang="en-US" dirty="0"/>
              <a:t>is chosen as a best model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77500" lnSpcReduction="20000"/>
          </a:bodyPr>
          <a:lstStyle/>
          <a:p>
            <a:pPr algn="just">
              <a:lnSpc>
                <a:spcPct val="120000"/>
              </a:lnSpc>
            </a:pPr>
            <a:r>
              <a:rPr lang="en-US" dirty="0"/>
              <a:t>I check the data first scraped and uploaded the data in  </a:t>
            </a:r>
            <a:r>
              <a:rPr lang="en-US" dirty="0" err="1"/>
              <a:t>jupyter</a:t>
            </a:r>
            <a:r>
              <a:rPr lang="en-US" dirty="0"/>
              <a:t> notebook and than I visualize the features ,Perform the preprocessing  in the data and understand the relationship between different features.</a:t>
            </a:r>
          </a:p>
          <a:p>
            <a:pPr algn="just">
              <a:lnSpc>
                <a:spcPct val="120000"/>
              </a:lnSpc>
            </a:pPr>
            <a:r>
              <a:rPr lang="en-US" dirty="0"/>
              <a:t>I used both train-validation split and the cross validation to evaluate the model effectiveness to predict the target values.</a:t>
            </a:r>
          </a:p>
          <a:p>
            <a:pPr algn="just">
              <a:lnSpc>
                <a:spcPct val="120000"/>
              </a:lnSpc>
            </a:pPr>
            <a:r>
              <a:rPr lang="en-US" dirty="0"/>
              <a:t>At the end I applied the 4 predictive models in the data.</a:t>
            </a:r>
          </a:p>
          <a:p>
            <a:pPr algn="just">
              <a:lnSpc>
                <a:spcPct val="120000"/>
              </a:lnSpc>
            </a:pPr>
            <a:r>
              <a:rPr lang="en-US" dirty="0"/>
              <a:t>Then after performing all the model the best model is chosen as linear regression </a:t>
            </a:r>
            <a:r>
              <a:rPr lang="en-IN" b="0" i="0" dirty="0">
                <a:solidFill>
                  <a:srgbClr val="212121"/>
                </a:solidFill>
                <a:effectLst/>
                <a:latin typeface="Courier New" panose="02070309020205020404" pitchFamily="49" charset="0"/>
              </a:rPr>
              <a:t>.</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Limitations and Scope</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The techniques to increase the speed of the model need to be constructed</a:t>
            </a:r>
            <a:r>
              <a:rPr lang="en-IN" sz="2400" dirty="0" smtClean="0">
                <a:latin typeface="Times New Roman" pitchFamily="18" charset="0"/>
                <a:cs typeface="Times New Roman" pitchFamily="18" charset="0"/>
              </a:rPr>
              <a:t>.</a:t>
            </a:r>
          </a:p>
          <a:p>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The future model can be constructed with the most co related data with the target variable in order to increase the speed of the model.</a:t>
            </a:r>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In future this machine learning model may bind with various website which can provide real time data for price prediction. </a:t>
            </a:r>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Also </a:t>
            </a:r>
            <a:r>
              <a:rPr lang="en-IN" sz="2400" dirty="0">
                <a:latin typeface="Times New Roman" pitchFamily="18" charset="0"/>
                <a:cs typeface="Times New Roman" pitchFamily="18" charset="0"/>
              </a:rPr>
              <a:t>we may add large historical data of car price which can help to improve accuracy of the machine learning model. </a:t>
            </a:r>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We </a:t>
            </a:r>
            <a:r>
              <a:rPr lang="en-IN" sz="2400" dirty="0">
                <a:latin typeface="Times New Roman" pitchFamily="18" charset="0"/>
                <a:cs typeface="Times New Roman" pitchFamily="18" charset="0"/>
              </a:rPr>
              <a:t>can build an android app as user interface for interacting with user.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043660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b="1" dirty="0"/>
              <a:t>Data Sources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sz="1900" dirty="0">
                <a:latin typeface="Times New Roman" pitchFamily="18" charset="0"/>
                <a:cs typeface="Times New Roman" pitchFamily="18" charset="0"/>
              </a:rPr>
              <a:t>Data is collected from a local web portal for selling and buying cars </a:t>
            </a:r>
            <a:r>
              <a:rPr lang="en-US" sz="1900" dirty="0" smtClean="0">
                <a:latin typeface="Times New Roman" pitchFamily="18" charset="0"/>
                <a:cs typeface="Times New Roman" pitchFamily="18" charset="0"/>
              </a:rPr>
              <a:t>.</a:t>
            </a:r>
          </a:p>
          <a:p>
            <a:r>
              <a:rPr lang="en-US" sz="1900" dirty="0" smtClean="0">
                <a:latin typeface="Times New Roman" pitchFamily="18" charset="0"/>
                <a:cs typeface="Times New Roman" pitchFamily="18" charset="0"/>
              </a:rPr>
              <a:t>The </a:t>
            </a:r>
            <a:r>
              <a:rPr lang="en-US" sz="1900" dirty="0">
                <a:latin typeface="Times New Roman" pitchFamily="18" charset="0"/>
                <a:cs typeface="Times New Roman" pitchFamily="18" charset="0"/>
              </a:rPr>
              <a:t>data is scraped from the cars24 website The data descriptions are as follow:- (5521, 11) rows and columns</a:t>
            </a:r>
            <a:r>
              <a:rPr lang="en-US" sz="1900" dirty="0" smtClean="0">
                <a:latin typeface="Times New Roman" pitchFamily="18" charset="0"/>
                <a:cs typeface="Times New Roman" pitchFamily="18" charset="0"/>
              </a:rPr>
              <a:t>.</a:t>
            </a:r>
          </a:p>
          <a:p>
            <a:r>
              <a:rPr lang="en-US" sz="1900" dirty="0" smtClean="0">
                <a:latin typeface="Times New Roman" pitchFamily="18" charset="0"/>
                <a:cs typeface="Times New Roman" pitchFamily="18" charset="0"/>
              </a:rPr>
              <a:t>To </a:t>
            </a:r>
            <a:r>
              <a:rPr lang="en-US" sz="1900" dirty="0">
                <a:latin typeface="Times New Roman" pitchFamily="18" charset="0"/>
                <a:cs typeface="Times New Roman" pitchFamily="18" charset="0"/>
              </a:rPr>
              <a:t>predict car prices using Regression. </a:t>
            </a:r>
          </a:p>
          <a:p>
            <a:r>
              <a:rPr lang="en-US" sz="1900" dirty="0" smtClean="0">
                <a:latin typeface="Times New Roman" pitchFamily="18" charset="0"/>
                <a:cs typeface="Times New Roman" pitchFamily="18" charset="0"/>
              </a:rPr>
              <a:t>With </a:t>
            </a:r>
            <a:r>
              <a:rPr lang="en-US" sz="1900" dirty="0">
                <a:latin typeface="Times New Roman" pitchFamily="18" charset="0"/>
                <a:cs typeface="Times New Roman" pitchFamily="18" charset="0"/>
              </a:rPr>
              <a:t>the help of Pandas Library We will upload our data to </a:t>
            </a:r>
            <a:r>
              <a:rPr lang="en-US" sz="1900" dirty="0" err="1">
                <a:latin typeface="Times New Roman" pitchFamily="18" charset="0"/>
                <a:cs typeface="Times New Roman" pitchFamily="18" charset="0"/>
              </a:rPr>
              <a:t>Jupyter</a:t>
            </a:r>
            <a:r>
              <a:rPr lang="en-US" sz="1900" dirty="0">
                <a:latin typeface="Times New Roman" pitchFamily="18" charset="0"/>
                <a:cs typeface="Times New Roman" pitchFamily="18" charset="0"/>
              </a:rPr>
              <a:t> Notebook.</a:t>
            </a:r>
          </a:p>
          <a:p>
            <a:r>
              <a:rPr lang="en-US" sz="1900" dirty="0">
                <a:latin typeface="Times New Roman" pitchFamily="18" charset="0"/>
                <a:cs typeface="Times New Roman" pitchFamily="18" charset="0"/>
              </a:rPr>
              <a:t>Once our Data is Scraped from the cars 24 website and used.</a:t>
            </a:r>
          </a:p>
          <a:p>
            <a:r>
              <a:rPr lang="en-US" sz="1900" dirty="0">
                <a:latin typeface="Times New Roman" pitchFamily="18" charset="0"/>
                <a:cs typeface="Times New Roman" pitchFamily="18" charset="0"/>
              </a:rPr>
              <a:t>We have two type of variables in the data:-</a:t>
            </a:r>
          </a:p>
          <a:p>
            <a:pPr marL="971550" lvl="1" indent="-514350">
              <a:buFont typeface="+mj-lt"/>
              <a:buAutoNum type="arabicPeriod"/>
            </a:pPr>
            <a:r>
              <a:rPr lang="en-US" sz="1900" dirty="0">
                <a:latin typeface="Times New Roman" pitchFamily="18" charset="0"/>
                <a:cs typeface="Times New Roman" pitchFamily="18" charset="0"/>
              </a:rPr>
              <a:t>Dependent Variable</a:t>
            </a:r>
          </a:p>
          <a:p>
            <a:pPr marL="971550" lvl="1" indent="-514350">
              <a:buFont typeface="+mj-lt"/>
              <a:buAutoNum type="arabicPeriod"/>
            </a:pPr>
            <a:r>
              <a:rPr lang="en-US" sz="1900" dirty="0">
                <a:latin typeface="Times New Roman" pitchFamily="18" charset="0"/>
                <a:cs typeface="Times New Roman" pitchFamily="18" charset="0"/>
              </a:rPr>
              <a:t>Independent Variable</a:t>
            </a:r>
          </a:p>
          <a:p>
            <a:r>
              <a:rPr lang="en-US" sz="1900" dirty="0">
                <a:latin typeface="Times New Roman" pitchFamily="18" charset="0"/>
                <a:cs typeface="Times New Roman" pitchFamily="18" charset="0"/>
              </a:rPr>
              <a:t>I will start by importing all the necessary libraries that we need for this task and import the dataset.</a:t>
            </a:r>
          </a:p>
          <a:p>
            <a:pPr marL="0" indent="0">
              <a:buNone/>
            </a:pPr>
            <a:r>
              <a:rPr lang="en-US" sz="1900" dirty="0" smtClean="0">
                <a:latin typeface="Times New Roman" pitchFamily="18" charset="0"/>
                <a:cs typeface="Times New Roman" pitchFamily="18" charset="0"/>
              </a:rPr>
              <a:t>          1</a:t>
            </a:r>
            <a:r>
              <a:rPr lang="en-US" sz="1900" dirty="0">
                <a:latin typeface="Times New Roman" pitchFamily="18" charset="0"/>
                <a:cs typeface="Times New Roman" pitchFamily="18" charset="0"/>
              </a:rPr>
              <a:t>) Importing libraries</a:t>
            </a:r>
          </a:p>
          <a:p>
            <a:endParaRPr lang="en-US" sz="1900" dirty="0">
              <a:latin typeface="Times New Roman" pitchFamily="18" charset="0"/>
              <a:cs typeface="Times New Roman" pitchFamily="18" charset="0"/>
            </a:endParaRPr>
          </a:p>
          <a:p>
            <a:pPr marL="0" indent="0">
              <a:buNone/>
            </a:pPr>
            <a:r>
              <a:rPr lang="en-US" sz="1900" dirty="0" smtClean="0">
                <a:latin typeface="Times New Roman" pitchFamily="18" charset="0"/>
                <a:cs typeface="Times New Roman" pitchFamily="18" charset="0"/>
              </a:rPr>
              <a:t>          2</a:t>
            </a:r>
            <a:r>
              <a:rPr lang="en-US" sz="1900" dirty="0">
                <a:latin typeface="Times New Roman" pitchFamily="18" charset="0"/>
                <a:cs typeface="Times New Roman" pitchFamily="18" charset="0"/>
              </a:rPr>
              <a:t>) Importing the dataset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file </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919" t="27568" r="14774" b="5223"/>
          <a:stretch/>
        </p:blipFill>
        <p:spPr bwMode="auto">
          <a:xfrm>
            <a:off x="216074" y="1143000"/>
            <a:ext cx="8839200" cy="4320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5181600"/>
            <a:ext cx="7924800" cy="2308324"/>
          </a:xfrm>
          <a:prstGeom prst="rect">
            <a:avLst/>
          </a:prstGeom>
        </p:spPr>
        <p:txBody>
          <a:bodyPr wrap="square">
            <a:spAutoFit/>
          </a:bodyPr>
          <a:lstStyle/>
          <a:p>
            <a:pPr marL="342900" lvl="0" indent="-342900">
              <a:buFont typeface="Arial" pitchFamily="34" charset="0"/>
              <a:buChar char="•"/>
            </a:pPr>
            <a:r>
              <a:rPr lang="en-IN" sz="2400" dirty="0"/>
              <a:t>There were null value was present in the dataset but there are some outliers which also get </a:t>
            </a:r>
            <a:r>
              <a:rPr lang="en-IN" sz="2400" dirty="0" smtClean="0"/>
              <a:t>to </a:t>
            </a:r>
            <a:r>
              <a:rPr lang="en-IN" sz="2400" dirty="0"/>
              <a:t>removed</a:t>
            </a:r>
            <a:r>
              <a:rPr lang="en-IN" sz="2400" dirty="0" smtClean="0"/>
              <a:t>.</a:t>
            </a:r>
          </a:p>
          <a:p>
            <a:pPr marL="342900" indent="-342900">
              <a:buFont typeface="Arial" pitchFamily="34" charset="0"/>
              <a:buChar char="•"/>
            </a:pPr>
            <a:r>
              <a:rPr lang="en-IN" sz="2400" dirty="0"/>
              <a:t>We drop large number of missing value columns. some other columns have null values these are Filled  by mode.</a:t>
            </a:r>
            <a:endParaRPr lang="en-US" sz="2400" dirty="0"/>
          </a:p>
          <a:p>
            <a:pPr lvl="0"/>
            <a:r>
              <a:rPr lang="en-IN" sz="2400" dirty="0" smtClean="0"/>
              <a:t> </a:t>
            </a:r>
            <a:endParaRPr lang="en-US" sz="2400" dirty="0"/>
          </a:p>
          <a:p>
            <a:endParaRPr lang="en-US" sz="24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13" t="32021" r="35787" b="5523"/>
          <a:stretch/>
        </p:blipFill>
        <p:spPr bwMode="auto">
          <a:xfrm>
            <a:off x="685800" y="228600"/>
            <a:ext cx="7390356" cy="4568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9916A-1F17-43B1-A879-3B5B0A4C4883}"/>
              </a:ext>
            </a:extLst>
          </p:cNvPr>
          <p:cNvSpPr>
            <a:spLocks noGrp="1"/>
          </p:cNvSpPr>
          <p:nvPr>
            <p:ph type="title"/>
          </p:nvPr>
        </p:nvSpPr>
        <p:spPr/>
        <p:txBody>
          <a:bodyPr>
            <a:normAutofit fontScale="90000"/>
          </a:bodyPr>
          <a:lstStyle/>
          <a:p>
            <a:r>
              <a:rPr lang="en-IN" sz="4400" dirty="0">
                <a:effectLst/>
                <a:latin typeface="Calibri" panose="020F0502020204030204" pitchFamily="34" charset="0"/>
                <a:ea typeface="Calibri" panose="020F0502020204030204" pitchFamily="34" charset="0"/>
                <a:cs typeface="Times New Roman" panose="02020603050405020304" pitchFamily="18" charset="0"/>
              </a:rPr>
              <a:t>Data Pre-processing Done</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22AF287-9BFA-4269-B26C-BD770A160852}"/>
              </a:ext>
            </a:extLst>
          </p:cNvPr>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raw data is taken and performed various steps to reduce skewness, outlier, class imbalance and scaling. There were null value was present and removed the values from the dataset. Many outlier removal and skewness removal methods are tested and best method Is chosen in order to prevent data loss.</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The dataset contains </a:t>
            </a:r>
            <a:r>
              <a:rPr lang="en-IN" sz="1800" dirty="0" smtClean="0">
                <a:latin typeface="Calibri" panose="020F0502020204030204" pitchFamily="34" charset="0"/>
                <a:ea typeface="Calibri" panose="020F0502020204030204" pitchFamily="34" charset="0"/>
                <a:cs typeface="Times New Roman" panose="02020603050405020304" pitchFamily="18" charset="0"/>
              </a:rPr>
              <a:t>5521</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rows and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11 </a:t>
            </a:r>
            <a:r>
              <a:rPr lang="en-IN" sz="1800" dirty="0">
                <a:effectLst/>
                <a:latin typeface="Calibri" panose="020F0502020204030204" pitchFamily="34" charset="0"/>
                <a:ea typeface="Calibri" panose="020F0502020204030204" pitchFamily="34" charset="0"/>
                <a:cs typeface="Times New Roman" panose="02020603050405020304" pitchFamily="18" charset="0"/>
              </a:rPr>
              <a:t>columns</a:t>
            </a:r>
          </a:p>
          <a:p>
            <a:pPr marL="457200"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Price is our dependent variable.</a:t>
            </a:r>
          </a:p>
          <a:p>
            <a:pPr marL="457200"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We created new features from old ones.</a:t>
            </a:r>
          </a:p>
          <a:p>
            <a:pPr marL="457200"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There are no null values in the dataset.</a:t>
            </a:r>
          </a:p>
          <a:p>
            <a:pPr marL="457200"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Removed empty cells</a:t>
            </a:r>
          </a:p>
          <a:p>
            <a:endParaRPr lang="en-IN" dirty="0"/>
          </a:p>
        </p:txBody>
      </p:sp>
    </p:spTree>
    <p:extLst>
      <p:ext uri="{BB962C8B-B14F-4D97-AF65-F5344CB8AC3E}">
        <p14:creationId xmlns:p14="http://schemas.microsoft.com/office/powerpoint/2010/main" val="16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83944-482C-4ACC-B472-BA4628542016}"/>
              </a:ext>
            </a:extLst>
          </p:cNvPr>
          <p:cNvSpPr>
            <a:spLocks noGrp="1"/>
          </p:cNvSpPr>
          <p:nvPr>
            <p:ph type="title"/>
          </p:nvPr>
        </p:nvSpPr>
        <p:spPr/>
        <p:txBody>
          <a:bodyPr>
            <a:normAutofit fontScale="90000"/>
          </a:bodyPr>
          <a:lstStyle/>
          <a:p>
            <a:r>
              <a:rPr lang="en-IN" sz="4400" dirty="0">
                <a:effectLst/>
                <a:latin typeface="Calibri" panose="020F0502020204030204" pitchFamily="34" charset="0"/>
                <a:ea typeface="Calibri" panose="020F0502020204030204" pitchFamily="34" charset="0"/>
                <a:cs typeface="Times New Roman" panose="02020603050405020304" pitchFamily="18" charset="0"/>
              </a:rPr>
              <a:t>Data Inputs- Logic- Output Relationships</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EEE4FDA7-7324-4AD6-BCD7-334726CE4F4B}"/>
              </a:ext>
            </a:extLst>
          </p:cNvPr>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input data contains </a:t>
            </a:r>
            <a:r>
              <a:rPr lang="en-IN" sz="1800" dirty="0" smtClean="0">
                <a:latin typeface="Calibri" panose="020F0502020204030204" pitchFamily="34" charset="0"/>
                <a:ea typeface="Calibri" panose="020F0502020204030204" pitchFamily="34" charset="0"/>
                <a:cs typeface="Times New Roman" panose="02020603050405020304" pitchFamily="18" charset="0"/>
              </a:rPr>
              <a:t>5521</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rows and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11 </a:t>
            </a:r>
            <a:r>
              <a:rPr lang="en-IN" sz="1800" dirty="0">
                <a:effectLst/>
                <a:latin typeface="Calibri" panose="020F0502020204030204" pitchFamily="34" charset="0"/>
                <a:ea typeface="Calibri" panose="020F0502020204030204" pitchFamily="34" charset="0"/>
                <a:cs typeface="Times New Roman" panose="02020603050405020304" pitchFamily="18" charset="0"/>
              </a:rPr>
              <a:t>columns.</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Predictor variable are </a:t>
            </a:r>
            <a:endParaRPr lang="en-IN"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marL="400050" indent="-285750">
              <a:lnSpc>
                <a:spcPct val="107000"/>
              </a:lnSpc>
              <a:spcAft>
                <a:spcPts val="800"/>
              </a:spcAft>
              <a:buFont typeface="Wingdings" pitchFamily="2" charset="2"/>
              <a:buChar char="q"/>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Car </a:t>
            </a:r>
            <a:r>
              <a:rPr lang="en-IN" sz="1800" dirty="0">
                <a:effectLst/>
                <a:latin typeface="Calibri" panose="020F0502020204030204" pitchFamily="34" charset="0"/>
                <a:ea typeface="Calibri" panose="020F0502020204030204" pitchFamily="34" charset="0"/>
                <a:cs typeface="Times New Roman" panose="02020603050405020304" pitchFamily="18" charset="0"/>
              </a:rPr>
              <a:t>Brand, Model , Model Year, Location, Fuel, Driven (Kms), Gear,  Ownership, EMI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monthly).</a:t>
            </a:r>
          </a:p>
          <a:p>
            <a:pPr marL="400050" indent="-285750">
              <a:lnSpc>
                <a:spcPct val="107000"/>
              </a:lnSpc>
              <a:spcAft>
                <a:spcPts val="800"/>
              </a:spcAft>
              <a:buFont typeface="Wingdings" pitchFamily="2" charset="2"/>
              <a:buChar char="q"/>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Target </a:t>
            </a:r>
            <a:r>
              <a:rPr lang="en-IN" sz="1800" dirty="0">
                <a:effectLst/>
                <a:latin typeface="Calibri" panose="020F0502020204030204" pitchFamily="34" charset="0"/>
                <a:ea typeface="Calibri" panose="020F0502020204030204" pitchFamily="34" charset="0"/>
                <a:cs typeface="Times New Roman" panose="02020603050405020304" pitchFamily="18" charset="0"/>
              </a:rPr>
              <a:t>variable is Price of the car </a:t>
            </a:r>
          </a:p>
          <a:p>
            <a:endParaRPr lang="en-IN" dirty="0"/>
          </a:p>
        </p:txBody>
      </p:sp>
    </p:spTree>
    <p:extLst>
      <p:ext uri="{BB962C8B-B14F-4D97-AF65-F5344CB8AC3E}">
        <p14:creationId xmlns:p14="http://schemas.microsoft.com/office/powerpoint/2010/main" val="3790430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TotalTime>
  <Words>1567</Words>
  <Application>Microsoft Office PowerPoint</Application>
  <PresentationFormat>On-screen Show (4:3)</PresentationFormat>
  <Paragraphs>137</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Car price prediction</vt:lpstr>
      <vt:lpstr>ACKNOWLEDGMENT </vt:lpstr>
      <vt:lpstr>Business Problem Framing </vt:lpstr>
      <vt:lpstr>Motivation for the Problem Undertaken </vt:lpstr>
      <vt:lpstr>Data Sources </vt:lpstr>
      <vt:lpstr>Data file </vt:lpstr>
      <vt:lpstr>PowerPoint Presentation</vt:lpstr>
      <vt:lpstr>Data Pre-processing Done </vt:lpstr>
      <vt:lpstr>Data Inputs- Logic- Output Relationships </vt:lpstr>
      <vt:lpstr>HARDWARE AND SOFTWARE REQUIREMENTS AND TOOLS USED</vt:lpstr>
      <vt:lpstr>MODELS USED </vt:lpstr>
      <vt:lpstr>Testing of Identified Approaches (Algorithms) </vt:lpstr>
      <vt:lpstr>Run and Evaluate selected models 1.Linear Regressor  </vt:lpstr>
      <vt:lpstr>PowerPoint Presentation</vt:lpstr>
      <vt:lpstr>PowerPoint Presentation</vt:lpstr>
      <vt:lpstr>4.GradientBoostingRegressor</vt:lpstr>
      <vt:lpstr> 5.Ridge regression</vt:lpstr>
      <vt:lpstr>Hyper parameter tuning 1.GradientBoostingRegressor</vt:lpstr>
      <vt:lpstr>2.DecisionTreeRegressor </vt:lpstr>
      <vt:lpstr>FINAL MODEL</vt:lpstr>
      <vt:lpstr>PowerPoint Presentation</vt:lpstr>
      <vt:lpstr>Visualizations</vt:lpstr>
      <vt:lpstr>PowerPoint Presentation</vt:lpstr>
      <vt:lpstr>PowerPoint Presentation</vt:lpstr>
      <vt:lpstr>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  </vt:lpstr>
      <vt:lpstr>RESULT</vt:lpstr>
      <vt:lpstr>Conclusion</vt:lpstr>
      <vt:lpstr>Limitations and Scope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Project</dc:title>
  <dc:creator>Ramesh</dc:creator>
  <cp:lastModifiedBy>Hi</cp:lastModifiedBy>
  <cp:revision>21</cp:revision>
  <dcterms:created xsi:type="dcterms:W3CDTF">2021-05-22T13:42:32Z</dcterms:created>
  <dcterms:modified xsi:type="dcterms:W3CDTF">2022-07-11T18:24:03Z</dcterms:modified>
</cp:coreProperties>
</file>